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99" r:id="rId3"/>
    <p:sldId id="324" r:id="rId4"/>
    <p:sldId id="326" r:id="rId5"/>
    <p:sldId id="327" r:id="rId6"/>
    <p:sldId id="328" r:id="rId7"/>
    <p:sldId id="329" r:id="rId8"/>
    <p:sldId id="330" r:id="rId9"/>
    <p:sldId id="334" r:id="rId10"/>
    <p:sldId id="335" r:id="rId11"/>
    <p:sldId id="314" r:id="rId12"/>
    <p:sldId id="317" r:id="rId13"/>
    <p:sldId id="321" r:id="rId14"/>
    <p:sldId id="319" r:id="rId15"/>
    <p:sldId id="336" r:id="rId16"/>
    <p:sldId id="337" r:id="rId17"/>
    <p:sldId id="325" r:id="rId18"/>
    <p:sldId id="331" r:id="rId19"/>
    <p:sldId id="332" r:id="rId20"/>
    <p:sldId id="333" r:id="rId21"/>
    <p:sldId id="311" r:id="rId22"/>
  </p:sldIdLst>
  <p:sldSz cx="12192000" cy="6858000"/>
  <p:notesSz cx="6810375" cy="99425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na Luengo Agulló" initials="CLA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797"/>
    <a:srgbClr val="FBABAB"/>
    <a:srgbClr val="ACD292"/>
    <a:srgbClr val="FF5757"/>
    <a:srgbClr val="D492F2"/>
    <a:srgbClr val="FFB7B7"/>
    <a:srgbClr val="FFDDDD"/>
    <a:srgbClr val="000000"/>
    <a:srgbClr val="FF8181"/>
    <a:srgbClr val="E7F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12" autoAdjust="0"/>
    <p:restoredTop sz="94660"/>
  </p:normalViewPr>
  <p:slideViewPr>
    <p:cSldViewPr snapToGrid="0">
      <p:cViewPr>
        <p:scale>
          <a:sx n="89" d="100"/>
          <a:sy n="89" d="100"/>
        </p:scale>
        <p:origin x="-58" y="-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7636" y="0"/>
            <a:ext cx="2951163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D9014E-3242-4CFB-9E00-B77CA3AD93D1}" type="datetimeFigureOut">
              <a:rPr lang="en-GB" smtClean="0"/>
              <a:pPr/>
              <a:t>17/12/2014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5825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84835"/>
            <a:ext cx="5448300" cy="3914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51163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7636" y="9443662"/>
            <a:ext cx="2951163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54C9A-4CDE-4678-98B3-AD6B9CD4DBCB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555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54C9A-4CDE-4678-98B3-AD6B9CD4DBCB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6736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B49F-DA09-4A5C-B929-1DAF663BE9FC}" type="datetime1">
              <a:rPr lang="en-GB" smtClean="0"/>
              <a:t>17/12/2014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C34BB-CFE7-40F3-BE7C-39DB5C36524C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0017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1F2CC-90E9-46F4-827A-7DB13C1593E1}" type="datetime1">
              <a:rPr lang="en-GB" smtClean="0"/>
              <a:t>17/12/2014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C34BB-CFE7-40F3-BE7C-39DB5C36524C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3614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DA919-A14D-41F4-86D9-2A94F87D3DED}" type="datetime1">
              <a:rPr lang="en-GB" smtClean="0"/>
              <a:t>17/12/2014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C34BB-CFE7-40F3-BE7C-39DB5C36524C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7892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D85EB-8DE9-49FD-900A-7C11F6EA4BCA}" type="datetime1">
              <a:rPr lang="en-GB" smtClean="0"/>
              <a:t>17/12/2014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C34BB-CFE7-40F3-BE7C-39DB5C36524C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280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6F642-A3C5-461D-B4D4-CB765B0B1387}" type="datetime1">
              <a:rPr lang="en-GB" smtClean="0"/>
              <a:t>17/12/2014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C34BB-CFE7-40F3-BE7C-39DB5C36524C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4308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1A1AC-1D18-429F-975B-0B21465779D0}" type="datetime1">
              <a:rPr lang="en-GB" smtClean="0"/>
              <a:t>17/12/2014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C34BB-CFE7-40F3-BE7C-39DB5C36524C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3758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80F5-B71A-44D0-BF22-FB9B354F8A25}" type="datetime1">
              <a:rPr lang="en-GB" smtClean="0"/>
              <a:t>17/12/2014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C34BB-CFE7-40F3-BE7C-39DB5C36524C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594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AD551-924F-4499-8976-619060547E1D}" type="datetime1">
              <a:rPr lang="en-GB" smtClean="0"/>
              <a:t>17/12/2014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C34BB-CFE7-40F3-BE7C-39DB5C36524C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257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AE8D5-0E0E-444D-A59F-34EC572E0A82}" type="datetime1">
              <a:rPr lang="en-GB" smtClean="0"/>
              <a:t>17/12/2014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C34BB-CFE7-40F3-BE7C-39DB5C36524C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754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0D579-BCDD-43C4-8BB7-B13FD6DDC0CA}" type="datetime1">
              <a:rPr lang="en-GB" smtClean="0"/>
              <a:t>17/12/2014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C34BB-CFE7-40F3-BE7C-39DB5C36524C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339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0F3DE-32D6-4A62-86D4-E8E569B7583B}" type="datetime1">
              <a:rPr lang="en-GB" smtClean="0"/>
              <a:t>17/12/2014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C34BB-CFE7-40F3-BE7C-39DB5C36524C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029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70B3F-B4E9-47EC-96D4-1A188AAB5F0B}" type="datetime1">
              <a:rPr lang="en-GB" smtClean="0"/>
              <a:t>17/12/2014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C34BB-CFE7-40F3-BE7C-39DB5C36524C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792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33740"/>
            <a:ext cx="9144000" cy="1376223"/>
          </a:xfrm>
        </p:spPr>
        <p:txBody>
          <a:bodyPr>
            <a:normAutofit/>
          </a:bodyPr>
          <a:lstStyle/>
          <a:p>
            <a:r>
              <a:rPr lang="en-GB" sz="5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Automatic image annotations</a:t>
            </a:r>
            <a:endParaRPr lang="en-GB" sz="5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717714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Image processing and computer vision</a:t>
            </a:r>
            <a:endParaRPr lang="en-GB"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524000" y="3513221"/>
            <a:ext cx="9144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587421" y="5927631"/>
            <a:ext cx="2170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Cristina Luengo</a:t>
            </a:r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87421" y="4848356"/>
            <a:ext cx="3162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João Rocha e Melo</a:t>
            </a:r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Box 5"/>
          <p:cNvSpPr txBox="1"/>
          <p:nvPr/>
        </p:nvSpPr>
        <p:spPr>
          <a:xfrm>
            <a:off x="8587421" y="5387993"/>
            <a:ext cx="3162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Javier Navarro</a:t>
            </a:r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8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107" y="425433"/>
            <a:ext cx="1309607" cy="1032929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54" y="501633"/>
            <a:ext cx="2683606" cy="634960"/>
          </a:xfrm>
          <a:prstGeom prst="rect">
            <a:avLst/>
          </a:prstGeom>
        </p:spPr>
      </p:pic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C34BB-CFE7-40F3-BE7C-39DB5C36524C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912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Feature extraction: Positions of regions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838200" y="1339516"/>
            <a:ext cx="10515600" cy="32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5 CuadroTexto"/>
          <p:cNvSpPr txBox="1"/>
          <p:nvPr/>
        </p:nvSpPr>
        <p:spPr>
          <a:xfrm>
            <a:off x="1033669" y="4634831"/>
            <a:ext cx="8714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Average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position of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region</a:t>
            </a:r>
            <a:endParaRPr lang="es-ES" sz="24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350" y="1501070"/>
            <a:ext cx="3076966" cy="3093509"/>
          </a:xfrm>
          <a:prstGeom prst="rect">
            <a:avLst/>
          </a:prstGeom>
        </p:spPr>
      </p:pic>
      <p:sp>
        <p:nvSpPr>
          <p:cNvPr id="8" name="7 Conector"/>
          <p:cNvSpPr/>
          <p:nvPr/>
        </p:nvSpPr>
        <p:spPr>
          <a:xfrm>
            <a:off x="5072073" y="3535313"/>
            <a:ext cx="94064" cy="93969"/>
          </a:xfrm>
          <a:prstGeom prst="flowChartConnector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11 Conector"/>
          <p:cNvSpPr/>
          <p:nvPr/>
        </p:nvSpPr>
        <p:spPr>
          <a:xfrm>
            <a:off x="6511406" y="2287892"/>
            <a:ext cx="94064" cy="93969"/>
          </a:xfrm>
          <a:prstGeom prst="flowChartConnector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12 Conector"/>
          <p:cNvSpPr/>
          <p:nvPr/>
        </p:nvSpPr>
        <p:spPr>
          <a:xfrm>
            <a:off x="6708962" y="4291670"/>
            <a:ext cx="94064" cy="93969"/>
          </a:xfrm>
          <a:prstGeom prst="flowChartConnector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13 Conector"/>
          <p:cNvSpPr/>
          <p:nvPr/>
        </p:nvSpPr>
        <p:spPr>
          <a:xfrm>
            <a:off x="4708530" y="1892781"/>
            <a:ext cx="94064" cy="93969"/>
          </a:xfrm>
          <a:prstGeom prst="flowChartConnector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14 Conector"/>
          <p:cNvSpPr/>
          <p:nvPr/>
        </p:nvSpPr>
        <p:spPr>
          <a:xfrm>
            <a:off x="5615306" y="2973998"/>
            <a:ext cx="125199" cy="125073"/>
          </a:xfrm>
          <a:prstGeom prst="flowChartConnector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15 CuadroTexto"/>
          <p:cNvSpPr txBox="1"/>
          <p:nvPr/>
        </p:nvSpPr>
        <p:spPr>
          <a:xfrm>
            <a:off x="7789333" y="1892781"/>
            <a:ext cx="31157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P1 	(-6, 6)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P2	(4, 4)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P3	(5, -7)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P4	(-4, -3)</a:t>
            </a:r>
            <a:endParaRPr lang="es-E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7783687" y="3352451"/>
            <a:ext cx="3115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Avg</a:t>
            </a:r>
            <a:r>
              <a:rPr lang="es-ES" sz="24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	(-1, 0) </a:t>
            </a:r>
          </a:p>
        </p:txBody>
      </p:sp>
      <p:sp>
        <p:nvSpPr>
          <p:cNvPr id="18" name="17 CuadroTexto"/>
          <p:cNvSpPr txBox="1"/>
          <p:nvPr/>
        </p:nvSpPr>
        <p:spPr>
          <a:xfrm>
            <a:off x="1033669" y="5091283"/>
            <a:ext cx="93295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Why</a:t>
            </a:r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? – </a:t>
            </a:r>
            <a:r>
              <a:rPr lang="es-E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Normally</a:t>
            </a:r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some</a:t>
            </a:r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areas</a:t>
            </a:r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are in </a:t>
            </a:r>
            <a:r>
              <a:rPr lang="es-E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the</a:t>
            </a:r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same</a:t>
            </a:r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position in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pictures</a:t>
            </a:r>
            <a:endParaRPr lang="es-ES" sz="24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Sky at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the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top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Doors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pedestrians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at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the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endParaRPr lang="es-E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4561419" y="1534937"/>
            <a:ext cx="65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P1</a:t>
            </a: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5249279" y="2587380"/>
            <a:ext cx="65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Avg</a:t>
            </a: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4677603" y="3387989"/>
            <a:ext cx="65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P4</a:t>
            </a: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20 CuadroTexto"/>
          <p:cNvSpPr txBox="1"/>
          <p:nvPr/>
        </p:nvSpPr>
        <p:spPr>
          <a:xfrm>
            <a:off x="6555024" y="3927006"/>
            <a:ext cx="65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P3</a:t>
            </a: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21 CuadroTexto"/>
          <p:cNvSpPr txBox="1"/>
          <p:nvPr/>
        </p:nvSpPr>
        <p:spPr>
          <a:xfrm>
            <a:off x="6368757" y="1915206"/>
            <a:ext cx="65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P2</a:t>
            </a: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3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 animBg="1"/>
      <p:bldP spid="17" grpId="0"/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65 Conector curvado"/>
          <p:cNvCxnSpPr/>
          <p:nvPr/>
        </p:nvCxnSpPr>
        <p:spPr>
          <a:xfrm>
            <a:off x="5459298" y="4032356"/>
            <a:ext cx="1837055" cy="400068"/>
          </a:xfrm>
          <a:prstGeom prst="curved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Feature extraction: Texture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838200" y="1339516"/>
            <a:ext cx="10515600" cy="32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C34BB-CFE7-40F3-BE7C-39DB5C36524C}" type="slidenum">
              <a:rPr lang="en-GB" smtClean="0"/>
              <a:pPr/>
              <a:t>11</a:t>
            </a:fld>
            <a:endParaRPr lang="en-GB"/>
          </a:p>
        </p:txBody>
      </p:sp>
      <p:grpSp>
        <p:nvGrpSpPr>
          <p:cNvPr id="19" name="18 Grupo"/>
          <p:cNvGrpSpPr/>
          <p:nvPr/>
        </p:nvGrpSpPr>
        <p:grpSpPr>
          <a:xfrm>
            <a:off x="2898588" y="4399928"/>
            <a:ext cx="2678251" cy="1991765"/>
            <a:chOff x="1033670" y="3331674"/>
            <a:chExt cx="2678251" cy="199176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4 Rectángulo"/>
            <p:cNvSpPr/>
            <p:nvPr/>
          </p:nvSpPr>
          <p:spPr>
            <a:xfrm>
              <a:off x="1033670" y="3331675"/>
              <a:ext cx="2678251" cy="19917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7 Conector recto"/>
            <p:cNvCxnSpPr/>
            <p:nvPr/>
          </p:nvCxnSpPr>
          <p:spPr>
            <a:xfrm>
              <a:off x="1539089" y="3331675"/>
              <a:ext cx="0" cy="19917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9 Conector recto"/>
            <p:cNvCxnSpPr/>
            <p:nvPr/>
          </p:nvCxnSpPr>
          <p:spPr>
            <a:xfrm>
              <a:off x="2098895" y="3331674"/>
              <a:ext cx="0" cy="19917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10 Conector recto"/>
            <p:cNvCxnSpPr/>
            <p:nvPr/>
          </p:nvCxnSpPr>
          <p:spPr>
            <a:xfrm>
              <a:off x="2623996" y="3331676"/>
              <a:ext cx="0" cy="19917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11 Conector recto"/>
            <p:cNvCxnSpPr/>
            <p:nvPr/>
          </p:nvCxnSpPr>
          <p:spPr>
            <a:xfrm>
              <a:off x="3183802" y="3331675"/>
              <a:ext cx="0" cy="19917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16 Conector recto"/>
            <p:cNvCxnSpPr/>
            <p:nvPr/>
          </p:nvCxnSpPr>
          <p:spPr>
            <a:xfrm flipH="1">
              <a:off x="1033671" y="3764735"/>
              <a:ext cx="26782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19 Conector recto"/>
            <p:cNvCxnSpPr/>
            <p:nvPr/>
          </p:nvCxnSpPr>
          <p:spPr>
            <a:xfrm flipH="1">
              <a:off x="1033671" y="4134422"/>
              <a:ext cx="26782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20 Conector recto"/>
            <p:cNvCxnSpPr/>
            <p:nvPr/>
          </p:nvCxnSpPr>
          <p:spPr>
            <a:xfrm flipH="1">
              <a:off x="1033670" y="4532767"/>
              <a:ext cx="26782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21 Conector recto"/>
            <p:cNvCxnSpPr/>
            <p:nvPr/>
          </p:nvCxnSpPr>
          <p:spPr>
            <a:xfrm flipH="1">
              <a:off x="1033670" y="4938666"/>
              <a:ext cx="26782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22 CuadroTexto"/>
          <p:cNvSpPr txBox="1"/>
          <p:nvPr/>
        </p:nvSpPr>
        <p:spPr>
          <a:xfrm>
            <a:off x="2898589" y="4416176"/>
            <a:ext cx="304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  </a:t>
            </a:r>
            <a:r>
              <a:rPr lang="es-ES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1        2       3</a:t>
            </a: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     4       5</a:t>
            </a:r>
          </a:p>
        </p:txBody>
      </p:sp>
      <p:sp>
        <p:nvSpPr>
          <p:cNvPr id="25" name="24 CuadroTexto"/>
          <p:cNvSpPr txBox="1"/>
          <p:nvPr/>
        </p:nvSpPr>
        <p:spPr>
          <a:xfrm>
            <a:off x="2898589" y="4849060"/>
            <a:ext cx="304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  </a:t>
            </a:r>
            <a:r>
              <a:rPr lang="es-ES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1        2       3      </a:t>
            </a: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4       5</a:t>
            </a:r>
          </a:p>
        </p:txBody>
      </p:sp>
      <p:sp>
        <p:nvSpPr>
          <p:cNvPr id="26" name="25 CuadroTexto"/>
          <p:cNvSpPr txBox="1"/>
          <p:nvPr/>
        </p:nvSpPr>
        <p:spPr>
          <a:xfrm>
            <a:off x="2897088" y="5236838"/>
            <a:ext cx="304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  </a:t>
            </a:r>
            <a:r>
              <a:rPr lang="es-ES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1        2       3      </a:t>
            </a: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4       5</a:t>
            </a:r>
          </a:p>
        </p:txBody>
      </p:sp>
      <p:sp>
        <p:nvSpPr>
          <p:cNvPr id="27" name="26 CuadroTexto"/>
          <p:cNvSpPr txBox="1"/>
          <p:nvPr/>
        </p:nvSpPr>
        <p:spPr>
          <a:xfrm>
            <a:off x="2906141" y="5626117"/>
            <a:ext cx="304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  </a:t>
            </a: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1        2       3      4       5</a:t>
            </a:r>
          </a:p>
        </p:txBody>
      </p:sp>
      <p:sp>
        <p:nvSpPr>
          <p:cNvPr id="28" name="27 CuadroTexto"/>
          <p:cNvSpPr txBox="1"/>
          <p:nvPr/>
        </p:nvSpPr>
        <p:spPr>
          <a:xfrm>
            <a:off x="2913693" y="6022948"/>
            <a:ext cx="304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  </a:t>
            </a: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1        2       3      4       5</a:t>
            </a:r>
          </a:p>
        </p:txBody>
      </p:sp>
      <p:grpSp>
        <p:nvGrpSpPr>
          <p:cNvPr id="29" name="28 Grupo"/>
          <p:cNvGrpSpPr/>
          <p:nvPr/>
        </p:nvGrpSpPr>
        <p:grpSpPr>
          <a:xfrm>
            <a:off x="6943207" y="4416176"/>
            <a:ext cx="2678251" cy="1991765"/>
            <a:chOff x="1033670" y="3331674"/>
            <a:chExt cx="2678251" cy="199176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0" name="29 Rectángulo"/>
            <p:cNvSpPr/>
            <p:nvPr/>
          </p:nvSpPr>
          <p:spPr>
            <a:xfrm>
              <a:off x="1033670" y="3331675"/>
              <a:ext cx="2678251" cy="19917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30 Conector recto"/>
            <p:cNvCxnSpPr/>
            <p:nvPr/>
          </p:nvCxnSpPr>
          <p:spPr>
            <a:xfrm>
              <a:off x="1539089" y="3331675"/>
              <a:ext cx="0" cy="19917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31 Conector recto"/>
            <p:cNvCxnSpPr/>
            <p:nvPr/>
          </p:nvCxnSpPr>
          <p:spPr>
            <a:xfrm>
              <a:off x="2098895" y="3331674"/>
              <a:ext cx="0" cy="19917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32 Conector recto"/>
            <p:cNvCxnSpPr/>
            <p:nvPr/>
          </p:nvCxnSpPr>
          <p:spPr>
            <a:xfrm>
              <a:off x="2623996" y="3331676"/>
              <a:ext cx="0" cy="19917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33 Conector recto"/>
            <p:cNvCxnSpPr/>
            <p:nvPr/>
          </p:nvCxnSpPr>
          <p:spPr>
            <a:xfrm>
              <a:off x="3183802" y="3331675"/>
              <a:ext cx="0" cy="19917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34 Conector recto"/>
            <p:cNvCxnSpPr/>
            <p:nvPr/>
          </p:nvCxnSpPr>
          <p:spPr>
            <a:xfrm flipH="1">
              <a:off x="1033671" y="3764735"/>
              <a:ext cx="26782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35 Conector recto"/>
            <p:cNvCxnSpPr/>
            <p:nvPr/>
          </p:nvCxnSpPr>
          <p:spPr>
            <a:xfrm flipH="1">
              <a:off x="1033671" y="4134422"/>
              <a:ext cx="26782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36 Conector recto"/>
            <p:cNvCxnSpPr/>
            <p:nvPr/>
          </p:nvCxnSpPr>
          <p:spPr>
            <a:xfrm flipH="1">
              <a:off x="1033670" y="4532767"/>
              <a:ext cx="26782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37 Conector recto"/>
            <p:cNvCxnSpPr/>
            <p:nvPr/>
          </p:nvCxnSpPr>
          <p:spPr>
            <a:xfrm flipH="1">
              <a:off x="1033670" y="4938666"/>
              <a:ext cx="26782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38 CuadroTexto"/>
          <p:cNvSpPr txBox="1"/>
          <p:nvPr/>
        </p:nvSpPr>
        <p:spPr>
          <a:xfrm>
            <a:off x="6943208" y="4432424"/>
            <a:ext cx="304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  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endParaRPr lang="es-E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4" name="43 CuadroTexto"/>
          <p:cNvSpPr txBox="1"/>
          <p:nvPr/>
        </p:nvSpPr>
        <p:spPr>
          <a:xfrm>
            <a:off x="5028427" y="3843581"/>
            <a:ext cx="10992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3 – 1 = 2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23 Rectángulo"/>
          <p:cNvSpPr/>
          <p:nvPr/>
        </p:nvSpPr>
        <p:spPr>
          <a:xfrm>
            <a:off x="2913693" y="4429684"/>
            <a:ext cx="1591826" cy="1208083"/>
          </a:xfrm>
          <a:prstGeom prst="rect">
            <a:avLst/>
          </a:prstGeom>
          <a:solidFill>
            <a:schemeClr val="bg1">
              <a:lumMod val="7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47 Conector curvado"/>
          <p:cNvCxnSpPr/>
          <p:nvPr/>
        </p:nvCxnSpPr>
        <p:spPr>
          <a:xfrm rot="5400000" flipH="1" flipV="1">
            <a:off x="4168298" y="3524291"/>
            <a:ext cx="401437" cy="1318821"/>
          </a:xfrm>
          <a:prstGeom prst="curved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3" name="5122 CuadroTexto"/>
          <p:cNvSpPr txBox="1"/>
          <p:nvPr/>
        </p:nvSpPr>
        <p:spPr>
          <a:xfrm>
            <a:off x="1121110" y="5810783"/>
            <a:ext cx="1370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Max. </a:t>
            </a:r>
            <a:r>
              <a:rPr lang="es-ES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value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9" name="68 CuadroTexto"/>
          <p:cNvSpPr txBox="1"/>
          <p:nvPr/>
        </p:nvSpPr>
        <p:spPr>
          <a:xfrm>
            <a:off x="1121110" y="4376594"/>
            <a:ext cx="1370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Min. </a:t>
            </a:r>
            <a:r>
              <a:rPr lang="es-ES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value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125" name="5124 Conector recto de flecha"/>
          <p:cNvCxnSpPr>
            <a:stCxn id="69" idx="3"/>
          </p:cNvCxnSpPr>
          <p:nvPr/>
        </p:nvCxnSpPr>
        <p:spPr>
          <a:xfrm>
            <a:off x="2491558" y="4576649"/>
            <a:ext cx="422135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7" name="5126 Conector recto de flecha"/>
          <p:cNvCxnSpPr>
            <a:stCxn id="5123" idx="3"/>
          </p:cNvCxnSpPr>
          <p:nvPr/>
        </p:nvCxnSpPr>
        <p:spPr>
          <a:xfrm flipV="1">
            <a:off x="2491558" y="5495421"/>
            <a:ext cx="1610395" cy="51541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8" name="5127 CuadroTexto"/>
          <p:cNvSpPr txBox="1"/>
          <p:nvPr/>
        </p:nvSpPr>
        <p:spPr>
          <a:xfrm>
            <a:off x="777096" y="1511933"/>
            <a:ext cx="103677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Local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range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for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each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pixel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3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by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3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window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to compute output pixel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Output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value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= Max.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Value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– Min.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Value</a:t>
            </a:r>
            <a:endParaRPr lang="es-ES" sz="24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Why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? –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Different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texture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areas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in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images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(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bricks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pattern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sky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etc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28753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Classification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838200" y="1339516"/>
            <a:ext cx="10515600" cy="32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4 Grupo"/>
          <p:cNvGrpSpPr/>
          <p:nvPr/>
        </p:nvGrpSpPr>
        <p:grpSpPr>
          <a:xfrm>
            <a:off x="1142405" y="2226561"/>
            <a:ext cx="8573634" cy="1080499"/>
            <a:chOff x="-250023" y="1265359"/>
            <a:chExt cx="12286714" cy="1981200"/>
          </a:xfrm>
        </p:grpSpPr>
        <p:grpSp>
          <p:nvGrpSpPr>
            <p:cNvPr id="3" name="2 Grupo"/>
            <p:cNvGrpSpPr/>
            <p:nvPr/>
          </p:nvGrpSpPr>
          <p:grpSpPr>
            <a:xfrm>
              <a:off x="-250023" y="1265359"/>
              <a:ext cx="9575854" cy="1981200"/>
              <a:chOff x="770630" y="1157217"/>
              <a:chExt cx="9575854" cy="1981200"/>
            </a:xfrm>
          </p:grpSpPr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0630" y="1671638"/>
                <a:ext cx="1724025" cy="895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8" name="Picture 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2494655" y="1376363"/>
                <a:ext cx="809625" cy="1485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9" name="Picture 5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04282" y="1157217"/>
                <a:ext cx="1876425" cy="1981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0" name="Picture 6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293"/>
              <a:stretch/>
            </p:blipFill>
            <p:spPr bwMode="auto">
              <a:xfrm rot="10800000">
                <a:off x="5180705" y="1389507"/>
                <a:ext cx="777420" cy="6000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1" name="Picture 7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453291">
                <a:off x="5186073" y="2153423"/>
                <a:ext cx="3305174" cy="847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2" name="Picture 8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8124" y="1270443"/>
                <a:ext cx="1866901" cy="838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3" name="Picture 9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88" t="18037"/>
              <a:stretch/>
            </p:blipFill>
            <p:spPr bwMode="auto">
              <a:xfrm rot="12672092">
                <a:off x="7778811" y="1708884"/>
                <a:ext cx="793207" cy="5152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4" name="Picture 10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74834" y="2147347"/>
                <a:ext cx="1771650" cy="8667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9325832" y="2407371"/>
              <a:ext cx="876299" cy="495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6" name="Picture 1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6941" y="2259103"/>
              <a:ext cx="1809750" cy="781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405" y="4234940"/>
            <a:ext cx="2390740" cy="2129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814348" y="1591073"/>
            <a:ext cx="8573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Weka</a:t>
            </a:r>
            <a:r>
              <a:rPr lang="es-ES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C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ollection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of machine learning algorithms for data mining tasks</a:t>
            </a:r>
            <a:endParaRPr lang="es-E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18 Rectángulo"/>
          <p:cNvSpPr/>
          <p:nvPr/>
        </p:nvSpPr>
        <p:spPr>
          <a:xfrm>
            <a:off x="2919433" y="2245286"/>
            <a:ext cx="1309365" cy="10804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lumMod val="75000"/>
                  </a:schemeClr>
                </a:solidFill>
              </a:ln>
            </a:endParaRPr>
          </a:p>
        </p:txBody>
      </p:sp>
      <p:sp>
        <p:nvSpPr>
          <p:cNvPr id="33" name="32 Rectángulo"/>
          <p:cNvSpPr/>
          <p:nvPr/>
        </p:nvSpPr>
        <p:spPr>
          <a:xfrm>
            <a:off x="4758966" y="2169597"/>
            <a:ext cx="1292031" cy="65783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19 CuadroTexto"/>
          <p:cNvSpPr txBox="1"/>
          <p:nvPr/>
        </p:nvSpPr>
        <p:spPr>
          <a:xfrm>
            <a:off x="3226458" y="3290509"/>
            <a:ext cx="1456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Input</a:t>
            </a:r>
            <a:endParaRPr lang="es-ES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34 CuadroTexto"/>
          <p:cNvSpPr txBox="1"/>
          <p:nvPr/>
        </p:nvSpPr>
        <p:spPr>
          <a:xfrm>
            <a:off x="6555521" y="2020093"/>
            <a:ext cx="1456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Parameters</a:t>
            </a:r>
            <a:r>
              <a:rPr lang="es-ES" sz="1600" b="1" dirty="0" smtClean="0"/>
              <a:t> </a:t>
            </a:r>
            <a:endParaRPr lang="es-ES" b="1" dirty="0" smtClean="0"/>
          </a:p>
        </p:txBody>
      </p:sp>
      <p:sp>
        <p:nvSpPr>
          <p:cNvPr id="36" name="35 CuadroTexto"/>
          <p:cNvSpPr txBox="1"/>
          <p:nvPr/>
        </p:nvSpPr>
        <p:spPr>
          <a:xfrm>
            <a:off x="8054194" y="1764657"/>
            <a:ext cx="2475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1. </a:t>
            </a:r>
            <a:r>
              <a:rPr lang="es-E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Classifier</a:t>
            </a: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2. </a:t>
            </a:r>
            <a:r>
              <a:rPr lang="es-E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Number</a:t>
            </a: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of </a:t>
            </a:r>
            <a:r>
              <a:rPr lang="es-E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folds</a:t>
            </a:r>
            <a:endParaRPr lang="es-ES" sz="16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20 Abrir llave"/>
          <p:cNvSpPr/>
          <p:nvPr/>
        </p:nvSpPr>
        <p:spPr>
          <a:xfrm>
            <a:off x="7866033" y="1846641"/>
            <a:ext cx="266545" cy="753957"/>
          </a:xfrm>
          <a:prstGeom prst="leftBrac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22 Conector recto de flecha"/>
          <p:cNvCxnSpPr>
            <a:endCxn id="35" idx="1"/>
          </p:cNvCxnSpPr>
          <p:nvPr/>
        </p:nvCxnSpPr>
        <p:spPr>
          <a:xfrm flipV="1">
            <a:off x="6050997" y="2204759"/>
            <a:ext cx="504524" cy="10312"/>
          </a:xfrm>
          <a:prstGeom prst="straightConnector1">
            <a:avLst/>
          </a:prstGeom>
          <a:ln w="952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42 CuadroTexto"/>
          <p:cNvSpPr txBox="1"/>
          <p:nvPr/>
        </p:nvSpPr>
        <p:spPr>
          <a:xfrm>
            <a:off x="990794" y="3807663"/>
            <a:ext cx="8573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Classifier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: K-</a:t>
            </a:r>
            <a:r>
              <a:rPr lang="es-ES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Nearest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Neighbors</a:t>
            </a:r>
            <a:endParaRPr lang="es-E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28 CuadroTexto"/>
          <p:cNvSpPr txBox="1"/>
          <p:nvPr/>
        </p:nvSpPr>
        <p:spPr>
          <a:xfrm>
            <a:off x="3791432" y="4615166"/>
            <a:ext cx="74175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New </a:t>
            </a:r>
            <a:r>
              <a:rPr lang="es-ES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instance</a:t>
            </a: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class</a:t>
            </a: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= </a:t>
            </a:r>
            <a:r>
              <a:rPr lang="es-ES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Majority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class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amongst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neighbors</a:t>
            </a:r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Distance</a:t>
            </a: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measure</a:t>
            </a: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= </a:t>
            </a:r>
            <a:r>
              <a:rPr lang="es-ES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Euclidean</a:t>
            </a: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distance</a:t>
            </a:r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Weighted</a:t>
            </a: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distance</a:t>
            </a: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=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Closer</a:t>
            </a: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neighbors</a:t>
            </a: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have</a:t>
            </a: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more </a:t>
            </a:r>
            <a:r>
              <a:rPr lang="es-ES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influence</a:t>
            </a:r>
            <a:endParaRPr lang="es-E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7" name="46 CuadroTexto"/>
          <p:cNvSpPr txBox="1"/>
          <p:nvPr/>
        </p:nvSpPr>
        <p:spPr>
          <a:xfrm>
            <a:off x="6555521" y="3853345"/>
            <a:ext cx="1456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Parameters</a:t>
            </a:r>
            <a:r>
              <a:rPr lang="es-ES" sz="1600" b="1" dirty="0" smtClean="0"/>
              <a:t> </a:t>
            </a:r>
            <a:endParaRPr lang="es-ES" b="1" dirty="0" smtClean="0"/>
          </a:p>
        </p:txBody>
      </p:sp>
      <p:sp>
        <p:nvSpPr>
          <p:cNvPr id="48" name="47 CuadroTexto"/>
          <p:cNvSpPr txBox="1"/>
          <p:nvPr/>
        </p:nvSpPr>
        <p:spPr>
          <a:xfrm>
            <a:off x="8028556" y="3580310"/>
            <a:ext cx="2475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1. K</a:t>
            </a: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2. </a:t>
            </a:r>
            <a:r>
              <a:rPr lang="es-E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Distance</a:t>
            </a:r>
            <a:r>
              <a:rPr lang="es-E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weight</a:t>
            </a:r>
            <a:endParaRPr lang="es-ES" sz="16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9" name="48 Abrir llave"/>
          <p:cNvSpPr/>
          <p:nvPr/>
        </p:nvSpPr>
        <p:spPr>
          <a:xfrm>
            <a:off x="7866033" y="3679893"/>
            <a:ext cx="266545" cy="753957"/>
          </a:xfrm>
          <a:prstGeom prst="leftBrac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49 Conector recto de flecha"/>
          <p:cNvCxnSpPr>
            <a:endCxn id="47" idx="1"/>
          </p:cNvCxnSpPr>
          <p:nvPr/>
        </p:nvCxnSpPr>
        <p:spPr>
          <a:xfrm>
            <a:off x="4762224" y="4038011"/>
            <a:ext cx="1793297" cy="0"/>
          </a:xfrm>
          <a:prstGeom prst="straightConnector1">
            <a:avLst/>
          </a:prstGeom>
          <a:ln w="952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3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C34BB-CFE7-40F3-BE7C-39DB5C36524C}" type="slidenum">
              <a:rPr lang="en-GB" smtClean="0"/>
              <a:pPr/>
              <a:t>12</a:t>
            </a:fld>
            <a:endParaRPr lang="en-GB"/>
          </a:p>
        </p:txBody>
      </p:sp>
      <p:grpSp>
        <p:nvGrpSpPr>
          <p:cNvPr id="7" name="6 Grupo"/>
          <p:cNvGrpSpPr/>
          <p:nvPr/>
        </p:nvGrpSpPr>
        <p:grpSpPr>
          <a:xfrm>
            <a:off x="8492244" y="5135601"/>
            <a:ext cx="1348873" cy="522813"/>
            <a:chOff x="8435888" y="4176539"/>
            <a:chExt cx="3114270" cy="122872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7983" y="4176539"/>
              <a:ext cx="2162175" cy="1228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5888" y="4526727"/>
              <a:ext cx="933450" cy="561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9329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9" grpId="0" animBg="1"/>
      <p:bldP spid="33" grpId="0" animBg="1"/>
      <p:bldP spid="20" grpId="0"/>
      <p:bldP spid="35" grpId="0"/>
      <p:bldP spid="36" grpId="0"/>
      <p:bldP spid="21" grpId="0" animBg="1"/>
      <p:bldP spid="43" grpId="0"/>
      <p:bldP spid="29" grpId="0"/>
      <p:bldP spid="47" grpId="0"/>
      <p:bldP spid="48" grpId="0"/>
      <p:bldP spid="4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Classification: Performance metrics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838200" y="1339516"/>
            <a:ext cx="10515600" cy="32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5 CuadroTexto"/>
          <p:cNvSpPr txBox="1"/>
          <p:nvPr/>
        </p:nvSpPr>
        <p:spPr>
          <a:xfrm>
            <a:off x="6976085" y="2071614"/>
            <a:ext cx="46353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8" algn="ctr">
              <a:lnSpc>
                <a:spcPct val="150000"/>
              </a:lnSpc>
            </a:pPr>
            <a:r>
              <a:rPr lang="es-ES" sz="24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Unbalanced</a:t>
            </a:r>
            <a:r>
              <a:rPr lang="es-ES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400" b="1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dataset</a:t>
            </a:r>
            <a:endParaRPr lang="es-ES" sz="2400" b="1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lvl="8" algn="ctr">
              <a:lnSpc>
                <a:spcPct val="150000"/>
              </a:lnSpc>
            </a:pP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Accuracy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is</a:t>
            </a:r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not</a:t>
            </a:r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reliable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measure</a:t>
            </a:r>
            <a:endParaRPr lang="es-E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9" name="8 Grupo"/>
          <p:cNvGrpSpPr/>
          <p:nvPr/>
        </p:nvGrpSpPr>
        <p:grpSpPr>
          <a:xfrm>
            <a:off x="675825" y="3848287"/>
            <a:ext cx="11353801" cy="2769989"/>
            <a:chOff x="838199" y="4028767"/>
            <a:chExt cx="10735093" cy="2769989"/>
          </a:xfrm>
        </p:grpSpPr>
        <p:sp>
          <p:nvSpPr>
            <p:cNvPr id="8" name="7 CuadroTexto"/>
            <p:cNvSpPr txBox="1"/>
            <p:nvPr/>
          </p:nvSpPr>
          <p:spPr>
            <a:xfrm>
              <a:off x="838199" y="4028767"/>
              <a:ext cx="10735093" cy="2769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ES" sz="2400" b="1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AUC: </a:t>
              </a:r>
              <a:r>
                <a:rPr lang="es-ES" sz="2400" dirty="0" err="1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Weka</a:t>
              </a:r>
              <a:r>
                <a:rPr lang="es-ES" sz="24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 outputs </a:t>
              </a:r>
              <a:r>
                <a:rPr lang="es-ES" sz="2400" dirty="0" err="1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the</a:t>
              </a:r>
              <a:r>
                <a:rPr lang="es-ES" sz="24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 AUC </a:t>
              </a:r>
              <a:r>
                <a:rPr lang="es-ES" sz="2400" dirty="0" err="1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for</a:t>
              </a:r>
              <a:r>
                <a:rPr lang="es-ES" sz="24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s-ES" sz="2400" dirty="0" err="1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each</a:t>
              </a:r>
              <a:r>
                <a:rPr lang="es-ES" sz="24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s-ES" sz="2400" dirty="0" err="1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class</a:t>
              </a:r>
              <a:r>
                <a:rPr lang="es-ES" sz="24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 and </a:t>
              </a:r>
              <a:r>
                <a:rPr lang="es-ES" sz="2400" dirty="0" err="1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the</a:t>
              </a:r>
              <a:r>
                <a:rPr lang="es-ES" sz="24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s-ES" sz="2400" dirty="0" err="1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weighted</a:t>
              </a:r>
              <a:r>
                <a:rPr lang="es-ES" sz="24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s-ES" sz="2400" dirty="0" err="1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average</a:t>
              </a:r>
              <a:r>
                <a:rPr lang="es-ES" sz="24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 AUC</a:t>
              </a:r>
            </a:p>
            <a:p>
              <a:pPr marL="800100" lvl="1" indent="-3429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s-ES" sz="1600" dirty="0" err="1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For</a:t>
              </a:r>
              <a:r>
                <a:rPr lang="es-ES" sz="16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s-ES" sz="1600" dirty="0" err="1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each</a:t>
              </a:r>
              <a:r>
                <a:rPr lang="es-ES" sz="16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s-ES" sz="1600" dirty="0" err="1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class</a:t>
              </a:r>
              <a:r>
                <a:rPr lang="es-ES" sz="16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, </a:t>
              </a:r>
              <a:r>
                <a:rPr lang="es-ES" sz="1600" dirty="0" err="1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it</a:t>
              </a:r>
              <a:r>
                <a:rPr lang="es-ES" sz="16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s-ES" sz="1600" dirty="0" err="1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ranks</a:t>
              </a:r>
              <a:r>
                <a:rPr lang="es-ES" sz="16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s-ES" sz="1600" dirty="0" err="1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the</a:t>
              </a:r>
              <a:r>
                <a:rPr lang="es-ES" sz="16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s-ES" sz="1600" dirty="0" err="1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probabilities</a:t>
              </a:r>
              <a:r>
                <a:rPr lang="es-ES" sz="16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 (</a:t>
              </a:r>
              <a:r>
                <a:rPr lang="es-ES" sz="1600" dirty="0" err="1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normalized</a:t>
              </a:r>
              <a:r>
                <a:rPr lang="es-ES" sz="16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 votes) of </a:t>
              </a:r>
              <a:r>
                <a:rPr lang="es-ES" sz="1600" dirty="0" err="1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each</a:t>
              </a:r>
              <a:r>
                <a:rPr lang="es-ES" sz="16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s-ES" sz="1600" dirty="0" err="1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instance</a:t>
              </a:r>
              <a:r>
                <a:rPr lang="es-ES" sz="16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 and uses </a:t>
              </a:r>
              <a:r>
                <a:rPr lang="es-ES" sz="1600" dirty="0" err="1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the</a:t>
              </a:r>
              <a:r>
                <a:rPr lang="es-ES" sz="16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6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Mann-Whitney-U statistic</a:t>
              </a:r>
              <a:r>
                <a:rPr lang="es-ES" sz="16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 to compute </a:t>
              </a:r>
              <a:r>
                <a:rPr lang="es-ES" sz="1600" dirty="0" err="1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the</a:t>
              </a:r>
              <a:r>
                <a:rPr lang="es-ES" sz="16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 AUC, </a:t>
              </a:r>
              <a:r>
                <a:rPr lang="es-ES" sz="1600" dirty="0" err="1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considering</a:t>
              </a:r>
              <a:r>
                <a:rPr lang="es-ES" sz="16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s-ES" sz="1600" dirty="0" err="1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the</a:t>
              </a:r>
              <a:r>
                <a:rPr lang="es-ES" sz="16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s-ES" sz="1600" dirty="0" err="1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computation</a:t>
              </a:r>
              <a:r>
                <a:rPr lang="es-ES" sz="16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s-ES" sz="1600" dirty="0" err="1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for</a:t>
              </a:r>
              <a:r>
                <a:rPr lang="es-ES" sz="16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s-ES" sz="1600" dirty="0" err="1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each</a:t>
              </a:r>
              <a:r>
                <a:rPr lang="es-ES" sz="16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s-ES" sz="1600" dirty="0" err="1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class</a:t>
              </a:r>
              <a:r>
                <a:rPr lang="es-ES" sz="16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 a </a:t>
              </a:r>
              <a:r>
                <a:rPr lang="es-ES" sz="1600" dirty="0" err="1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one-against-all</a:t>
              </a:r>
              <a:r>
                <a:rPr lang="es-ES" sz="16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s-ES" sz="1600" dirty="0" err="1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problem</a:t>
              </a:r>
              <a:r>
                <a:rPr lang="es-ES" sz="160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endParaRPr lang="es-ES" sz="1600" dirty="0" smtClean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ES" sz="2400" b="1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F-</a:t>
              </a:r>
              <a:r>
                <a:rPr lang="es-ES" sz="2400" b="1" dirty="0" err="1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measure</a:t>
              </a:r>
              <a:r>
                <a:rPr lang="es-ES" sz="2400" b="1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: </a:t>
              </a:r>
              <a:r>
                <a:rPr lang="es-ES" sz="2400" dirty="0" err="1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Harmonic</a:t>
              </a:r>
              <a:r>
                <a:rPr lang="es-ES" sz="24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 mean of </a:t>
              </a:r>
              <a:r>
                <a:rPr lang="es-ES" sz="2400" dirty="0" err="1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precision</a:t>
              </a:r>
              <a:r>
                <a:rPr lang="es-ES" sz="24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 and </a:t>
              </a:r>
              <a:r>
                <a:rPr lang="es-ES" sz="2400" dirty="0" err="1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Recall</a:t>
              </a:r>
              <a:endPara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ES" sz="2400" b="1" dirty="0" err="1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Confussion</a:t>
              </a:r>
              <a:r>
                <a:rPr lang="es-ES" sz="2400" b="1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s-ES" sz="2400" b="1" dirty="0" err="1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matrix</a:t>
              </a:r>
              <a:r>
                <a:rPr lang="es-ES" sz="24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: TP, TN, FP, FN</a:t>
              </a:r>
            </a:p>
            <a:p>
              <a:pPr lvl="1"/>
              <a:endParaRPr 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5816" y="5403258"/>
              <a:ext cx="1051140" cy="638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7948" y="5489395"/>
              <a:ext cx="1071179" cy="465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0560" y="5490641"/>
              <a:ext cx="1097388" cy="429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34" y="1863395"/>
            <a:ext cx="6267614" cy="1834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C34BB-CFE7-40F3-BE7C-39DB5C36524C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32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Classification: Train and validation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838200" y="1339516"/>
            <a:ext cx="10515600" cy="32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5 CuadroTexto"/>
          <p:cNvSpPr txBox="1"/>
          <p:nvPr/>
        </p:nvSpPr>
        <p:spPr>
          <a:xfrm>
            <a:off x="843557" y="1435671"/>
            <a:ext cx="8714629" cy="1552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10</a:t>
            </a:r>
            <a:r>
              <a:rPr lang="es-ES" sz="22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2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fold</a:t>
            </a:r>
            <a:r>
              <a:rPr lang="es-ES" sz="2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2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cross-validation</a:t>
            </a:r>
            <a:endParaRPr lang="es-ES" sz="2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200" b="1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Goal</a:t>
            </a:r>
            <a:r>
              <a:rPr lang="es-ES" sz="22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es-ES" sz="22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Maximize</a:t>
            </a:r>
            <a:r>
              <a:rPr lang="es-ES" sz="2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2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minimum</a:t>
            </a:r>
            <a:r>
              <a:rPr lang="es-ES" sz="2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AUC </a:t>
            </a:r>
            <a:r>
              <a:rPr lang="es-ES" sz="22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from</a:t>
            </a:r>
            <a:r>
              <a:rPr lang="es-ES" sz="2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2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all</a:t>
            </a:r>
            <a:r>
              <a:rPr lang="es-ES" sz="2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2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classes</a:t>
            </a:r>
            <a:endParaRPr lang="es-ES" sz="2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S" sz="22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Unbalanced</a:t>
            </a:r>
            <a:r>
              <a:rPr lang="es-ES" sz="2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2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dataset</a:t>
            </a:r>
            <a:r>
              <a:rPr lang="es-ES" sz="2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– </a:t>
            </a:r>
            <a:r>
              <a:rPr lang="es-ES" sz="22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Weighted</a:t>
            </a:r>
            <a:r>
              <a:rPr lang="es-ES" sz="2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2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average</a:t>
            </a:r>
            <a:r>
              <a:rPr lang="es-ES" sz="2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AUC </a:t>
            </a:r>
            <a:r>
              <a:rPr lang="es-ES" sz="22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is</a:t>
            </a:r>
            <a:r>
              <a:rPr lang="es-ES" sz="2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2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not</a:t>
            </a:r>
            <a:r>
              <a:rPr lang="es-ES" sz="2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2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reliable</a:t>
            </a:r>
            <a:endParaRPr lang="es-ES" sz="2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C34BB-CFE7-40F3-BE7C-39DB5C36524C}" type="slidenum">
              <a:rPr lang="en-GB" smtClean="0"/>
              <a:pPr/>
              <a:t>14</a:t>
            </a:fld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319" y="3242795"/>
            <a:ext cx="4114278" cy="2929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0 Imagen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32" b="33052"/>
          <a:stretch/>
        </p:blipFill>
        <p:spPr>
          <a:xfrm>
            <a:off x="5808896" y="3306166"/>
            <a:ext cx="5400040" cy="14666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4 CuadroTexto"/>
          <p:cNvSpPr txBox="1"/>
          <p:nvPr/>
        </p:nvSpPr>
        <p:spPr>
          <a:xfrm>
            <a:off x="5736482" y="4745736"/>
            <a:ext cx="48198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b="1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Parameters</a:t>
            </a:r>
            <a:endParaRPr lang="es-ES" sz="2000" b="1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K = 21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Distance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weight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= 1/</a:t>
            </a:r>
            <a:r>
              <a:rPr lang="es-ES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distance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8 Flecha derecha"/>
          <p:cNvSpPr/>
          <p:nvPr/>
        </p:nvSpPr>
        <p:spPr>
          <a:xfrm rot="5400000">
            <a:off x="3619385" y="5189746"/>
            <a:ext cx="508997" cy="298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9 Rectángulo"/>
          <p:cNvSpPr/>
          <p:nvPr/>
        </p:nvSpPr>
        <p:spPr>
          <a:xfrm>
            <a:off x="10194203" y="4275346"/>
            <a:ext cx="461727" cy="17201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94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Classification: Test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838200" y="1339516"/>
            <a:ext cx="10515600" cy="32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5 Grupo"/>
          <p:cNvGrpSpPr/>
          <p:nvPr/>
        </p:nvGrpSpPr>
        <p:grpSpPr>
          <a:xfrm>
            <a:off x="5012267" y="1788592"/>
            <a:ext cx="6321797" cy="4307410"/>
            <a:chOff x="2731910" y="1686990"/>
            <a:chExt cx="6626579" cy="4673599"/>
          </a:xfrm>
        </p:grpSpPr>
        <p:pic>
          <p:nvPicPr>
            <p:cNvPr id="3" name="2 Imagen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974" r="3406"/>
            <a:stretch/>
          </p:blipFill>
          <p:spPr>
            <a:xfrm>
              <a:off x="2881012" y="1703223"/>
              <a:ext cx="6393820" cy="4657366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6 Rectángulo"/>
            <p:cNvSpPr/>
            <p:nvPr/>
          </p:nvSpPr>
          <p:spPr>
            <a:xfrm>
              <a:off x="2731910" y="1686990"/>
              <a:ext cx="6626579" cy="45896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8" name="7 CuadroTexto"/>
          <p:cNvSpPr txBox="1"/>
          <p:nvPr/>
        </p:nvSpPr>
        <p:spPr>
          <a:xfrm>
            <a:off x="838199" y="1627159"/>
            <a:ext cx="40724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Using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validated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parameters</a:t>
            </a:r>
            <a:endParaRPr lang="es-ES" sz="24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Set of 140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Images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(20%)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More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than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7500 manual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annotated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points</a:t>
            </a:r>
            <a:endParaRPr lang="es-ES" sz="24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Lower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performance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than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in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the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trainning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set</a:t>
            </a:r>
            <a:endParaRPr lang="es-E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8556968" y="4549422"/>
            <a:ext cx="15691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>
                <a:cs typeface="Segoe UI Light" panose="020B0502040204020203" pitchFamily="34" charset="0"/>
              </a:rPr>
              <a:t>Sky</a:t>
            </a:r>
          </a:p>
          <a:p>
            <a:r>
              <a:rPr lang="es-ES" sz="1200" dirty="0" smtClean="0">
                <a:cs typeface="Segoe UI Light" panose="020B0502040204020203" pitchFamily="34" charset="0"/>
              </a:rPr>
              <a:t>Vegetation</a:t>
            </a:r>
          </a:p>
          <a:p>
            <a:r>
              <a:rPr lang="es-ES" sz="1200" dirty="0" smtClean="0">
                <a:cs typeface="Segoe UI Light" panose="020B0502040204020203" pitchFamily="34" charset="0"/>
              </a:rPr>
              <a:t>Bricks</a:t>
            </a:r>
          </a:p>
          <a:p>
            <a:r>
              <a:rPr lang="es-ES" sz="1200" dirty="0" smtClean="0">
                <a:cs typeface="Segoe UI Light" panose="020B0502040204020203" pitchFamily="34" charset="0"/>
              </a:rPr>
              <a:t>Roofs</a:t>
            </a:r>
          </a:p>
          <a:p>
            <a:r>
              <a:rPr lang="es-ES" sz="1200" dirty="0" smtClean="0">
                <a:cs typeface="Segoe UI Light" panose="020B0502040204020203" pitchFamily="34" charset="0"/>
              </a:rPr>
              <a:t>Windows</a:t>
            </a:r>
          </a:p>
          <a:p>
            <a:r>
              <a:rPr lang="es-ES" sz="1200" dirty="0" smtClean="0">
                <a:cs typeface="Segoe UI Light" panose="020B0502040204020203" pitchFamily="34" charset="0"/>
              </a:rPr>
              <a:t>Doors</a:t>
            </a:r>
          </a:p>
          <a:p>
            <a:r>
              <a:rPr lang="es-ES" sz="1200" dirty="0" smtClean="0">
                <a:cs typeface="Segoe UI Light" panose="020B0502040204020203" pitchFamily="34" charset="0"/>
              </a:rPr>
              <a:t>Pedestrians</a:t>
            </a:r>
            <a:endParaRPr lang="es-ES" sz="1200" dirty="0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69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Results: Expectations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838200" y="1339516"/>
            <a:ext cx="10515600" cy="32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5 CuadroTexto"/>
          <p:cNvSpPr txBox="1"/>
          <p:nvPr/>
        </p:nvSpPr>
        <p:spPr>
          <a:xfrm>
            <a:off x="838200" y="1660392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Sky: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Well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classified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. (Flat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area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big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region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usually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on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top position of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the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image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) </a:t>
            </a:r>
            <a:r>
              <a:rPr lang="es-ES" sz="24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 </a:t>
            </a: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C34BB-CFE7-40F3-BE7C-39DB5C36524C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7" name="6 CuadroTexto"/>
          <p:cNvSpPr txBox="1"/>
          <p:nvPr/>
        </p:nvSpPr>
        <p:spPr>
          <a:xfrm>
            <a:off x="838200" y="224059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Vegetation: 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High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value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of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gradient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and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texture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. Can be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confused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as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bricks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838200" y="285137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Bricks: </a:t>
            </a:r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 </a:t>
            </a:r>
            <a:r>
              <a:rPr lang="es-E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value</a:t>
            </a:r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of </a:t>
            </a:r>
            <a:r>
              <a:rPr lang="es-E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gradient</a:t>
            </a:r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and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texture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. Can be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confused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as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vegetation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 </a:t>
            </a:r>
            <a:endParaRPr lang="es-ES" sz="2400" b="1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838200" y="3442857"/>
            <a:ext cx="9976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Roofs: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Confused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as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bricks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(position)</a:t>
            </a:r>
            <a:r>
              <a:rPr lang="es-ES" sz="24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838199" y="4031983"/>
            <a:ext cx="11195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Windows: </a:t>
            </a:r>
            <a:r>
              <a:rPr lang="es-E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onfused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as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doors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(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glass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) and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with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everything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because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of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reflections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4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838199" y="4634759"/>
            <a:ext cx="10405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Doors: 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Position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always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on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the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bottom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. Can be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confused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as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windows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(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glass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es-ES" sz="2400" b="1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838199" y="5248824"/>
            <a:ext cx="10653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Pedestrians: </a:t>
            </a:r>
            <a:r>
              <a:rPr lang="es-E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Hard</a:t>
            </a:r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to </a:t>
            </a:r>
            <a:r>
              <a:rPr lang="es-E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classify</a:t>
            </a:r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s-E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very</a:t>
            </a:r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‘irregular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’. High </a:t>
            </a:r>
            <a:r>
              <a:rPr lang="es-E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value</a:t>
            </a:r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of </a:t>
            </a:r>
            <a:r>
              <a:rPr lang="es-E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gradient</a:t>
            </a:r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and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texture</a:t>
            </a:r>
            <a:endParaRPr lang="es-ES" sz="2400" b="1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93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Results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838200" y="1339516"/>
            <a:ext cx="10515600" cy="32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C34BB-CFE7-40F3-BE7C-39DB5C36524C}" type="slidenum">
              <a:rPr lang="en-GB" smtClean="0"/>
              <a:pPr/>
              <a:t>17</a:t>
            </a:fld>
            <a:endParaRPr lang="en-GB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9" t="56812" r="33091" b="3944"/>
          <a:stretch/>
        </p:blipFill>
        <p:spPr bwMode="auto">
          <a:xfrm>
            <a:off x="900819" y="1760861"/>
            <a:ext cx="5671242" cy="23337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7253311" y="1766179"/>
            <a:ext cx="3087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Best</a:t>
            </a:r>
            <a:r>
              <a:rPr lang="es-ES" sz="20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000" b="1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classified</a:t>
            </a:r>
            <a:r>
              <a:rPr lang="es-ES" sz="20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es-ES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Sky</a:t>
            </a:r>
            <a:endParaRPr lang="es-E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7253310" y="2248667"/>
            <a:ext cx="27598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Might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reflect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the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sky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or</a:t>
            </a:r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s-E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s-E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  </a:t>
            </a:r>
            <a:r>
              <a:rPr lang="es-ES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have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a flat </a:t>
            </a:r>
            <a:r>
              <a:rPr lang="es-ES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surface</a:t>
            </a:r>
            <a:endParaRPr lang="es-E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7253311" y="3019126"/>
            <a:ext cx="3447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Worst</a:t>
            </a:r>
            <a:r>
              <a:rPr lang="es-ES" sz="20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000" b="1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classified</a:t>
            </a:r>
            <a:r>
              <a:rPr lang="es-ES" sz="20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es-ES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Doors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r>
              <a:rPr lang="es-ES" sz="20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r>
              <a:rPr lang="es-ES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Mostly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confused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with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windows</a:t>
            </a:r>
            <a:endParaRPr lang="es-E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6429446" y="4171936"/>
            <a:ext cx="2734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Can </a:t>
            </a:r>
            <a:r>
              <a:rPr lang="es-ES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have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similar </a:t>
            </a:r>
            <a:r>
              <a:rPr lang="es-ES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feature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values</a:t>
            </a:r>
            <a:endParaRPr lang="es-E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9057236" y="4203030"/>
            <a:ext cx="20596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More </a:t>
            </a:r>
            <a:r>
              <a:rPr lang="es-ES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windows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instances</a:t>
            </a:r>
            <a:endParaRPr lang="es-E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6364569" y="5345816"/>
            <a:ext cx="5105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Close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in </a:t>
            </a:r>
            <a:r>
              <a:rPr lang="es-ES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the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feature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space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es-ES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Classifier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will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assign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a </a:t>
            </a:r>
            <a:r>
              <a:rPr lang="es-ES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window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label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most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of </a:t>
            </a:r>
            <a:r>
              <a:rPr lang="es-ES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the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times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1372399" y="4205252"/>
            <a:ext cx="2734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Mostly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confused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with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windows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and </a:t>
            </a:r>
            <a:r>
              <a:rPr lang="es-ES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bricks</a:t>
            </a:r>
            <a:endParaRPr lang="es-E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357639" y="5478048"/>
            <a:ext cx="2734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Windows: </a:t>
            </a:r>
            <a:r>
              <a:rPr lang="es-ES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Sometimes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windows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in </a:t>
            </a:r>
            <a:r>
              <a:rPr lang="es-ES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roofs</a:t>
            </a:r>
            <a:endParaRPr lang="es-E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3108370" y="5478048"/>
            <a:ext cx="2734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Bricks</a:t>
            </a:r>
            <a:r>
              <a:rPr lang="es-ES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: Similar </a:t>
            </a:r>
            <a:r>
              <a:rPr lang="es-ES" sz="20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characteristics</a:t>
            </a:r>
            <a:endParaRPr lang="es-ES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3087234" y="2166289"/>
            <a:ext cx="376478" cy="20571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16 Rectángulo"/>
          <p:cNvSpPr/>
          <p:nvPr/>
        </p:nvSpPr>
        <p:spPr>
          <a:xfrm>
            <a:off x="1103017" y="3371560"/>
            <a:ext cx="3387502" cy="27698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17 Rectángulo"/>
          <p:cNvSpPr/>
          <p:nvPr/>
        </p:nvSpPr>
        <p:spPr>
          <a:xfrm>
            <a:off x="1983482" y="2853693"/>
            <a:ext cx="1516442" cy="27880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18 Rectángulo"/>
          <p:cNvSpPr/>
          <p:nvPr/>
        </p:nvSpPr>
        <p:spPr>
          <a:xfrm>
            <a:off x="927978" y="2146385"/>
            <a:ext cx="3589700" cy="24372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19 Conector recto de flecha"/>
          <p:cNvCxnSpPr>
            <a:stCxn id="19" idx="3"/>
            <a:endCxn id="5" idx="1"/>
          </p:cNvCxnSpPr>
          <p:nvPr/>
        </p:nvCxnSpPr>
        <p:spPr>
          <a:xfrm flipV="1">
            <a:off x="4517678" y="1966234"/>
            <a:ext cx="2735633" cy="3020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21 Conector recto de flecha"/>
          <p:cNvCxnSpPr>
            <a:stCxn id="7" idx="3"/>
            <a:endCxn id="8" idx="1"/>
          </p:cNvCxnSpPr>
          <p:nvPr/>
        </p:nvCxnSpPr>
        <p:spPr>
          <a:xfrm>
            <a:off x="3463712" y="2269149"/>
            <a:ext cx="3789598" cy="33346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Conector recto de flecha"/>
          <p:cNvCxnSpPr>
            <a:stCxn id="17" idx="3"/>
            <a:endCxn id="9" idx="1"/>
          </p:cNvCxnSpPr>
          <p:nvPr/>
        </p:nvCxnSpPr>
        <p:spPr>
          <a:xfrm flipV="1">
            <a:off x="4490519" y="3373069"/>
            <a:ext cx="2762792" cy="1369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30 Conector recto de flecha"/>
          <p:cNvCxnSpPr>
            <a:stCxn id="18" idx="2"/>
            <a:endCxn id="13" idx="0"/>
          </p:cNvCxnSpPr>
          <p:nvPr/>
        </p:nvCxnSpPr>
        <p:spPr>
          <a:xfrm flipH="1">
            <a:off x="2739472" y="3132499"/>
            <a:ext cx="2231" cy="107275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6" name="4095 Flecha derecha"/>
          <p:cNvSpPr/>
          <p:nvPr/>
        </p:nvSpPr>
        <p:spPr>
          <a:xfrm rot="7504411">
            <a:off x="7779702" y="3919771"/>
            <a:ext cx="404266" cy="236652"/>
          </a:xfrm>
          <a:prstGeom prst="rightArrow">
            <a:avLst/>
          </a:prstGeom>
          <a:solidFill>
            <a:srgbClr val="FBABAB"/>
          </a:solidFill>
          <a:ln>
            <a:solidFill>
              <a:srgbClr val="FF97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34 Flecha derecha"/>
          <p:cNvSpPr/>
          <p:nvPr/>
        </p:nvSpPr>
        <p:spPr>
          <a:xfrm rot="3414036">
            <a:off x="9912094" y="3919772"/>
            <a:ext cx="404266" cy="236652"/>
          </a:xfrm>
          <a:prstGeom prst="rightArrow">
            <a:avLst/>
          </a:prstGeom>
          <a:solidFill>
            <a:srgbClr val="FBABAB"/>
          </a:solidFill>
          <a:ln>
            <a:solidFill>
              <a:srgbClr val="FF97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35 Flecha derecha"/>
          <p:cNvSpPr/>
          <p:nvPr/>
        </p:nvSpPr>
        <p:spPr>
          <a:xfrm rot="7504411">
            <a:off x="9884935" y="5044376"/>
            <a:ext cx="404266" cy="236652"/>
          </a:xfrm>
          <a:prstGeom prst="rightArrow">
            <a:avLst/>
          </a:prstGeom>
          <a:solidFill>
            <a:srgbClr val="FBABAB"/>
          </a:solidFill>
          <a:ln>
            <a:solidFill>
              <a:srgbClr val="FF97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36 Flecha derecha"/>
          <p:cNvSpPr/>
          <p:nvPr/>
        </p:nvSpPr>
        <p:spPr>
          <a:xfrm rot="3414036">
            <a:off x="7776219" y="5060974"/>
            <a:ext cx="404266" cy="236652"/>
          </a:xfrm>
          <a:prstGeom prst="rightArrow">
            <a:avLst/>
          </a:prstGeom>
          <a:solidFill>
            <a:srgbClr val="FBABAB"/>
          </a:solidFill>
          <a:ln>
            <a:solidFill>
              <a:srgbClr val="FF97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37 Flecha derecha"/>
          <p:cNvSpPr/>
          <p:nvPr/>
        </p:nvSpPr>
        <p:spPr>
          <a:xfrm rot="7504411">
            <a:off x="1568358" y="5102704"/>
            <a:ext cx="404266" cy="236652"/>
          </a:xfrm>
          <a:prstGeom prst="rightArrow">
            <a:avLst/>
          </a:prstGeom>
          <a:solidFill>
            <a:srgbClr val="FBABAB"/>
          </a:solidFill>
          <a:ln>
            <a:solidFill>
              <a:srgbClr val="FF97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38 Flecha derecha"/>
          <p:cNvSpPr/>
          <p:nvPr/>
        </p:nvSpPr>
        <p:spPr>
          <a:xfrm rot="3414036">
            <a:off x="3700750" y="5102705"/>
            <a:ext cx="404266" cy="236652"/>
          </a:xfrm>
          <a:prstGeom prst="rightArrow">
            <a:avLst/>
          </a:prstGeom>
          <a:solidFill>
            <a:srgbClr val="FBABAB"/>
          </a:solidFill>
          <a:ln>
            <a:solidFill>
              <a:srgbClr val="FF97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7" grpId="0" animBg="1"/>
      <p:bldP spid="17" grpId="0" animBg="1"/>
      <p:bldP spid="18" grpId="0" animBg="1"/>
      <p:bldP spid="19" grpId="0" animBg="1"/>
      <p:bldP spid="4096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Further analysis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838200" y="1339516"/>
            <a:ext cx="10515600" cy="32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5 CuadroTexto"/>
          <p:cNvSpPr txBox="1"/>
          <p:nvPr/>
        </p:nvSpPr>
        <p:spPr>
          <a:xfrm>
            <a:off x="920063" y="1734710"/>
            <a:ext cx="932606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Without color: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Features that impacts the most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Smaller impact in the sky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Features like vegetation/bricks/people got mixed up</a:t>
            </a:r>
          </a:p>
          <a:p>
            <a:endParaRPr lang="en-US" sz="24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Without number of pixels in regions: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Most affected class: Pedestrians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Pedestrians were confused with windows due to</a:t>
            </a:r>
          </a:p>
          <a:p>
            <a:pPr lvl="1"/>
            <a:r>
              <a:rPr lang="en-U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   their diversity</a:t>
            </a:r>
            <a:endParaRPr lang="es-ES" sz="24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26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Further analysis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838200" y="1339516"/>
            <a:ext cx="10515600" cy="32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5 CuadroTexto"/>
          <p:cNvSpPr txBox="1"/>
          <p:nvPr/>
        </p:nvSpPr>
        <p:spPr>
          <a:xfrm>
            <a:off x="881270" y="1749950"/>
            <a:ext cx="897139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Without positions of regions:</a:t>
            </a:r>
            <a:r>
              <a:rPr lang="es-E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Most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affected class: </a:t>
            </a:r>
            <a:r>
              <a:rPr lang="en-U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Pedestrians &amp; Doors</a:t>
            </a:r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In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terms of the other features</a:t>
            </a:r>
            <a:r>
              <a:rPr lang="en-U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, these classes have no unique features besides position</a:t>
            </a:r>
          </a:p>
          <a:p>
            <a:pPr lvl="4"/>
            <a:r>
              <a:rPr lang="en-U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  </a:t>
            </a:r>
            <a:endParaRPr lang="es-ES" sz="24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Without gradient: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Inconclusive test. </a:t>
            </a:r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Watershed used gradient, so the only way to understand the gradients impact is to change the segmentation method</a:t>
            </a:r>
            <a:endParaRPr lang="es-ES" sz="24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27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Overview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838200" y="1339516"/>
            <a:ext cx="10515600" cy="32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2 CuadroTexto"/>
          <p:cNvSpPr txBox="1"/>
          <p:nvPr/>
        </p:nvSpPr>
        <p:spPr>
          <a:xfrm>
            <a:off x="780579" y="1595562"/>
            <a:ext cx="11050961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smtClean="0">
                <a:latin typeface="Segoe UI Light" panose="020B0502040204020203" pitchFamily="34" charset="0"/>
                <a:ea typeface="PMingLiU" panose="02020500000000000000" pitchFamily="18" charset="-120"/>
                <a:cs typeface="Segoe UI Light" panose="020B0502040204020203" pitchFamily="34" charset="0"/>
              </a:rPr>
              <a:t>General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err="1" smtClean="0">
                <a:latin typeface="Segoe UI Light" panose="020B0502040204020203" pitchFamily="34" charset="0"/>
                <a:ea typeface="PMingLiU" panose="02020500000000000000" pitchFamily="18" charset="-120"/>
                <a:cs typeface="Segoe UI Light" panose="020B0502040204020203" pitchFamily="34" charset="0"/>
              </a:rPr>
              <a:t>Watershed</a:t>
            </a:r>
            <a:endParaRPr lang="es-ES" sz="3200" dirty="0" smtClean="0">
              <a:latin typeface="Segoe UI Light" panose="020B0502040204020203" pitchFamily="34" charset="0"/>
              <a:ea typeface="PMingLiU" panose="02020500000000000000" pitchFamily="18" charset="-12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err="1" smtClean="0">
                <a:latin typeface="Segoe UI Light" panose="020B0502040204020203" pitchFamily="34" charset="0"/>
                <a:ea typeface="PMingLiU" panose="02020500000000000000" pitchFamily="18" charset="-120"/>
                <a:cs typeface="Segoe UI Light" panose="020B0502040204020203" pitchFamily="34" charset="0"/>
              </a:rPr>
              <a:t>Feature</a:t>
            </a:r>
            <a:r>
              <a:rPr lang="es-ES" sz="3200" dirty="0" smtClean="0">
                <a:latin typeface="Segoe UI Light" panose="020B0502040204020203" pitchFamily="34" charset="0"/>
                <a:ea typeface="PMingLiU" panose="02020500000000000000" pitchFamily="18" charset="-120"/>
                <a:cs typeface="Segoe UI Light" panose="020B0502040204020203" pitchFamily="34" charset="0"/>
              </a:rPr>
              <a:t> </a:t>
            </a:r>
            <a:r>
              <a:rPr lang="es-ES" sz="3200" dirty="0" err="1" smtClean="0">
                <a:latin typeface="Segoe UI Light" panose="020B0502040204020203" pitchFamily="34" charset="0"/>
                <a:ea typeface="PMingLiU" panose="02020500000000000000" pitchFamily="18" charset="-120"/>
                <a:cs typeface="Segoe UI Light" panose="020B0502040204020203" pitchFamily="34" charset="0"/>
              </a:rPr>
              <a:t>extraction</a:t>
            </a:r>
            <a:endParaRPr lang="es-ES" sz="3200" dirty="0">
              <a:latin typeface="Segoe UI Light" panose="020B0502040204020203" pitchFamily="34" charset="0"/>
              <a:ea typeface="PMingLiU" panose="02020500000000000000" pitchFamily="18" charset="-12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err="1" smtClean="0">
                <a:latin typeface="Segoe UI Light" panose="020B0502040204020203" pitchFamily="34" charset="0"/>
                <a:ea typeface="PMingLiU" panose="02020500000000000000" pitchFamily="18" charset="-120"/>
                <a:cs typeface="Segoe UI Light" panose="020B0502040204020203" pitchFamily="34" charset="0"/>
              </a:rPr>
              <a:t>Classification</a:t>
            </a:r>
            <a:endParaRPr lang="es-ES" sz="3200" dirty="0" smtClean="0">
              <a:latin typeface="Segoe UI Light" panose="020B0502040204020203" pitchFamily="34" charset="0"/>
              <a:ea typeface="PMingLiU" panose="02020500000000000000" pitchFamily="18" charset="-12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smtClean="0">
                <a:latin typeface="Segoe UI Light" panose="020B0502040204020203" pitchFamily="34" charset="0"/>
                <a:ea typeface="PMingLiU" panose="02020500000000000000" pitchFamily="18" charset="-120"/>
                <a:cs typeface="Segoe UI Light" panose="020B0502040204020203" pitchFamily="34" charset="0"/>
              </a:rPr>
              <a:t>Performance </a:t>
            </a:r>
            <a:r>
              <a:rPr lang="es-ES" sz="3200" dirty="0" err="1" smtClean="0">
                <a:latin typeface="Segoe UI Light" panose="020B0502040204020203" pitchFamily="34" charset="0"/>
                <a:ea typeface="PMingLiU" panose="02020500000000000000" pitchFamily="18" charset="-120"/>
                <a:cs typeface="Segoe UI Light" panose="020B0502040204020203" pitchFamily="34" charset="0"/>
              </a:rPr>
              <a:t>measures</a:t>
            </a:r>
            <a:endParaRPr lang="es-ES" sz="3200" dirty="0" smtClean="0">
              <a:latin typeface="Segoe UI Light" panose="020B0502040204020203" pitchFamily="34" charset="0"/>
              <a:ea typeface="PMingLiU" panose="02020500000000000000" pitchFamily="18" charset="-12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err="1" smtClean="0">
                <a:latin typeface="Segoe UI Light" panose="020B0502040204020203" pitchFamily="34" charset="0"/>
                <a:ea typeface="PMingLiU" panose="02020500000000000000" pitchFamily="18" charset="-120"/>
                <a:cs typeface="Segoe UI Light" panose="020B0502040204020203" pitchFamily="34" charset="0"/>
              </a:rPr>
              <a:t>Results</a:t>
            </a:r>
            <a:endParaRPr lang="es-ES" sz="3200" dirty="0" smtClean="0">
              <a:latin typeface="Segoe UI Light" panose="020B0502040204020203" pitchFamily="34" charset="0"/>
              <a:ea typeface="PMingLiU" panose="02020500000000000000" pitchFamily="18" charset="-12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err="1" smtClean="0">
                <a:latin typeface="Segoe UI Light" panose="020B0502040204020203" pitchFamily="34" charset="0"/>
                <a:ea typeface="PMingLiU" panose="02020500000000000000" pitchFamily="18" charset="-120"/>
                <a:cs typeface="Segoe UI Light" panose="020B0502040204020203" pitchFamily="34" charset="0"/>
              </a:rPr>
              <a:t>Further</a:t>
            </a:r>
            <a:r>
              <a:rPr lang="es-ES" sz="3200" dirty="0" smtClean="0">
                <a:latin typeface="Segoe UI Light" panose="020B0502040204020203" pitchFamily="34" charset="0"/>
                <a:ea typeface="PMingLiU" panose="02020500000000000000" pitchFamily="18" charset="-120"/>
                <a:cs typeface="Segoe UI Light" panose="020B0502040204020203" pitchFamily="34" charset="0"/>
              </a:rPr>
              <a:t> </a:t>
            </a:r>
            <a:r>
              <a:rPr lang="es-ES" sz="3200" dirty="0" err="1" smtClean="0">
                <a:latin typeface="Segoe UI Light" panose="020B0502040204020203" pitchFamily="34" charset="0"/>
                <a:ea typeface="PMingLiU" panose="02020500000000000000" pitchFamily="18" charset="-120"/>
                <a:cs typeface="Segoe UI Light" panose="020B0502040204020203" pitchFamily="34" charset="0"/>
              </a:rPr>
              <a:t>analysis</a:t>
            </a:r>
            <a:endParaRPr lang="es-ES" sz="3200" dirty="0" smtClean="0">
              <a:latin typeface="Segoe UI Light" panose="020B0502040204020203" pitchFamily="34" charset="0"/>
              <a:ea typeface="PMingLiU" panose="02020500000000000000" pitchFamily="18" charset="-12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err="1" smtClean="0">
                <a:latin typeface="Segoe UI Light" panose="020B0502040204020203" pitchFamily="34" charset="0"/>
                <a:ea typeface="PMingLiU" panose="02020500000000000000" pitchFamily="18" charset="-120"/>
                <a:cs typeface="Segoe UI Light" panose="020B0502040204020203" pitchFamily="34" charset="0"/>
              </a:rPr>
              <a:t>Conclusions</a:t>
            </a:r>
            <a:endParaRPr lang="es-ES" sz="3200" dirty="0" smtClean="0">
              <a:latin typeface="Segoe UI Light" panose="020B0502040204020203" pitchFamily="34" charset="0"/>
              <a:ea typeface="PMingLiU" panose="02020500000000000000" pitchFamily="18" charset="-12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 smtClean="0">
              <a:latin typeface="Segoe UI Light" panose="020B0502040204020203" pitchFamily="34" charset="0"/>
              <a:ea typeface="PMingLiU" panose="02020500000000000000" pitchFamily="18" charset="-120"/>
              <a:cs typeface="Segoe UI Light" panose="020B0502040204020203" pitchFamily="34" charset="0"/>
            </a:endParaRPr>
          </a:p>
          <a:p>
            <a:endParaRPr lang="es-ES" dirty="0" smtClean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C34BB-CFE7-40F3-BE7C-39DB5C36524C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70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Conclusions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838200" y="1339516"/>
            <a:ext cx="10515600" cy="32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5 CuadroTexto"/>
          <p:cNvSpPr txBox="1"/>
          <p:nvPr/>
        </p:nvSpPr>
        <p:spPr>
          <a:xfrm>
            <a:off x="871572" y="1631494"/>
            <a:ext cx="87146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Some classes were miss classified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Ways to improve system:</a:t>
            </a:r>
            <a:endParaRPr lang="en-US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Change segmentation method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Change features – Create more unique features for classes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Change classifier – KNN is sensitive to the amount of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81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444484" y="2155691"/>
            <a:ext cx="9144000" cy="1376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Thank you </a:t>
            </a:r>
            <a:endParaRPr lang="en-GB" sz="6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444484" y="3573142"/>
            <a:ext cx="9144000" cy="1386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Questions?</a:t>
            </a:r>
            <a:endParaRPr lang="en-GB" sz="6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524000" y="3513221"/>
            <a:ext cx="9144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C34BB-CFE7-40F3-BE7C-39DB5C36524C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174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General pipeline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838200" y="1339516"/>
            <a:ext cx="10515600" cy="32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02" y="2162909"/>
            <a:ext cx="11212995" cy="302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C34BB-CFE7-40F3-BE7C-39DB5C36524C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097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Watershed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838200" y="1339516"/>
            <a:ext cx="10515600" cy="32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2 CuadroTexto"/>
          <p:cNvSpPr txBox="1"/>
          <p:nvPr/>
        </p:nvSpPr>
        <p:spPr>
          <a:xfrm>
            <a:off x="931718" y="1690688"/>
            <a:ext cx="8213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Gray Scale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4" t="15475" r="7022" b="19243"/>
          <a:stretch/>
        </p:blipFill>
        <p:spPr>
          <a:xfrm>
            <a:off x="997296" y="2622010"/>
            <a:ext cx="4308286" cy="324196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0" t="15822" r="6906" b="19243"/>
          <a:stretch/>
        </p:blipFill>
        <p:spPr>
          <a:xfrm>
            <a:off x="6516864" y="2646965"/>
            <a:ext cx="4315079" cy="3217007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4656263" y="1671651"/>
            <a:ext cx="672397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PT" sz="2800" dirty="0">
                <a:solidFill>
                  <a:srgbClr val="3C3C3C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 = 0.2989 * R + 0.5870 * G + 0.1140 * B</a:t>
            </a:r>
            <a:r>
              <a:rPr lang="pt-PT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r>
              <a:rPr lang="pt-PT" dirty="0" smtClean="0"/>
              <a:t> </a:t>
            </a:r>
            <a:endParaRPr lang="pt-PT" dirty="0"/>
          </a:p>
        </p:txBody>
      </p:sp>
      <p:sp>
        <p:nvSpPr>
          <p:cNvPr id="6" name="5 Rectángulo"/>
          <p:cNvSpPr/>
          <p:nvPr/>
        </p:nvSpPr>
        <p:spPr>
          <a:xfrm>
            <a:off x="1038398" y="2644870"/>
            <a:ext cx="4188922" cy="31768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Rectángulo"/>
          <p:cNvSpPr/>
          <p:nvPr/>
        </p:nvSpPr>
        <p:spPr>
          <a:xfrm>
            <a:off x="6566199" y="2646965"/>
            <a:ext cx="4188922" cy="31768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628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Watershed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838200" y="1339516"/>
            <a:ext cx="10515600" cy="32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2 CuadroTexto"/>
          <p:cNvSpPr txBox="1"/>
          <p:nvPr/>
        </p:nvSpPr>
        <p:spPr>
          <a:xfrm>
            <a:off x="931718" y="1614488"/>
            <a:ext cx="8213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Filtering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4" t="15347" r="7553" b="19717"/>
          <a:stretch/>
        </p:blipFill>
        <p:spPr>
          <a:xfrm>
            <a:off x="1308711" y="2230717"/>
            <a:ext cx="2633870" cy="198732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8" t="15585" r="7918" b="19783"/>
          <a:stretch/>
        </p:blipFill>
        <p:spPr>
          <a:xfrm>
            <a:off x="1308711" y="4338948"/>
            <a:ext cx="2633870" cy="19820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" t="1673" r="1165" b="1613"/>
          <a:stretch/>
        </p:blipFill>
        <p:spPr>
          <a:xfrm>
            <a:off x="5161660" y="2358639"/>
            <a:ext cx="5776957" cy="387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58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Watershed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838200" y="1339516"/>
            <a:ext cx="10515600" cy="32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260" y="1756087"/>
            <a:ext cx="8914150" cy="440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36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Feature extraction: Colour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838200" y="1339516"/>
            <a:ext cx="10515600" cy="32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5 CuadroTexto"/>
          <p:cNvSpPr txBox="1"/>
          <p:nvPr/>
        </p:nvSpPr>
        <p:spPr>
          <a:xfrm>
            <a:off x="838200" y="1654353"/>
            <a:ext cx="76093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Decisions taken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RGB – Not imaginary colors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Average RBG of the region</a:t>
            </a:r>
          </a:p>
        </p:txBody>
      </p:sp>
      <p:sp>
        <p:nvSpPr>
          <p:cNvPr id="3" name="Retângulo 2"/>
          <p:cNvSpPr/>
          <p:nvPr/>
        </p:nvSpPr>
        <p:spPr>
          <a:xfrm>
            <a:off x="1841500" y="3478184"/>
            <a:ext cx="3411682" cy="23795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Forma livre 6"/>
          <p:cNvSpPr/>
          <p:nvPr/>
        </p:nvSpPr>
        <p:spPr>
          <a:xfrm>
            <a:off x="3283657" y="4039447"/>
            <a:ext cx="1625600" cy="1614311"/>
          </a:xfrm>
          <a:custGeom>
            <a:avLst/>
            <a:gdLst>
              <a:gd name="connsiteX0" fmla="*/ 1185333 w 1185333"/>
              <a:gd name="connsiteY0" fmla="*/ 203200 h 1298222"/>
              <a:gd name="connsiteX1" fmla="*/ 936977 w 1185333"/>
              <a:gd name="connsiteY1" fmla="*/ 0 h 1298222"/>
              <a:gd name="connsiteX2" fmla="*/ 158044 w 1185333"/>
              <a:gd name="connsiteY2" fmla="*/ 158044 h 1298222"/>
              <a:gd name="connsiteX3" fmla="*/ 0 w 1185333"/>
              <a:gd name="connsiteY3" fmla="*/ 936977 h 1298222"/>
              <a:gd name="connsiteX4" fmla="*/ 349955 w 1185333"/>
              <a:gd name="connsiteY4" fmla="*/ 1230489 h 1298222"/>
              <a:gd name="connsiteX5" fmla="*/ 733777 w 1185333"/>
              <a:gd name="connsiteY5" fmla="*/ 1298222 h 1298222"/>
              <a:gd name="connsiteX6" fmla="*/ 1162755 w 1185333"/>
              <a:gd name="connsiteY6" fmla="*/ 248355 h 1298222"/>
              <a:gd name="connsiteX7" fmla="*/ 1128889 w 1185333"/>
              <a:gd name="connsiteY7" fmla="*/ 158044 h 1298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5333" h="1298222">
                <a:moveTo>
                  <a:pt x="1185333" y="203200"/>
                </a:moveTo>
                <a:lnTo>
                  <a:pt x="936977" y="0"/>
                </a:lnTo>
                <a:lnTo>
                  <a:pt x="158044" y="158044"/>
                </a:lnTo>
                <a:lnTo>
                  <a:pt x="0" y="936977"/>
                </a:lnTo>
                <a:lnTo>
                  <a:pt x="349955" y="1230489"/>
                </a:lnTo>
                <a:lnTo>
                  <a:pt x="733777" y="1298222"/>
                </a:lnTo>
                <a:lnTo>
                  <a:pt x="1162755" y="248355"/>
                </a:lnTo>
                <a:lnTo>
                  <a:pt x="1128889" y="158044"/>
                </a:lnTo>
              </a:path>
            </a:pathLst>
          </a:cu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9" name="Conexão reta 8"/>
          <p:cNvCxnSpPr/>
          <p:nvPr/>
        </p:nvCxnSpPr>
        <p:spPr>
          <a:xfrm>
            <a:off x="4265789" y="4200623"/>
            <a:ext cx="169333" cy="180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xão reta 10"/>
          <p:cNvCxnSpPr/>
          <p:nvPr/>
        </p:nvCxnSpPr>
        <p:spPr>
          <a:xfrm flipV="1">
            <a:off x="4265789" y="4200623"/>
            <a:ext cx="169333" cy="180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xão reta 12"/>
          <p:cNvCxnSpPr/>
          <p:nvPr/>
        </p:nvCxnSpPr>
        <p:spPr>
          <a:xfrm>
            <a:off x="4409529" y="4536275"/>
            <a:ext cx="169333" cy="180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xão reta 13"/>
          <p:cNvCxnSpPr/>
          <p:nvPr/>
        </p:nvCxnSpPr>
        <p:spPr>
          <a:xfrm flipV="1">
            <a:off x="4409529" y="4536275"/>
            <a:ext cx="169333" cy="180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xão reta 15"/>
          <p:cNvCxnSpPr/>
          <p:nvPr/>
        </p:nvCxnSpPr>
        <p:spPr>
          <a:xfrm>
            <a:off x="3837197" y="4290934"/>
            <a:ext cx="169333" cy="180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xão reta 16"/>
          <p:cNvCxnSpPr/>
          <p:nvPr/>
        </p:nvCxnSpPr>
        <p:spPr>
          <a:xfrm flipV="1">
            <a:off x="3837197" y="4290934"/>
            <a:ext cx="169333" cy="180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xão reta 17"/>
          <p:cNvCxnSpPr/>
          <p:nvPr/>
        </p:nvCxnSpPr>
        <p:spPr>
          <a:xfrm>
            <a:off x="3603977" y="4626586"/>
            <a:ext cx="169333" cy="180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xão reta 18"/>
          <p:cNvCxnSpPr/>
          <p:nvPr/>
        </p:nvCxnSpPr>
        <p:spPr>
          <a:xfrm flipV="1">
            <a:off x="3603977" y="4626586"/>
            <a:ext cx="169333" cy="180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xão reta 19"/>
          <p:cNvCxnSpPr/>
          <p:nvPr/>
        </p:nvCxnSpPr>
        <p:spPr>
          <a:xfrm>
            <a:off x="3994467" y="4716897"/>
            <a:ext cx="169333" cy="180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xão reta 20"/>
          <p:cNvCxnSpPr/>
          <p:nvPr/>
        </p:nvCxnSpPr>
        <p:spPr>
          <a:xfrm flipV="1">
            <a:off x="3994467" y="4716897"/>
            <a:ext cx="169333" cy="180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xão reta 21"/>
          <p:cNvCxnSpPr/>
          <p:nvPr/>
        </p:nvCxnSpPr>
        <p:spPr>
          <a:xfrm>
            <a:off x="3752530" y="5040138"/>
            <a:ext cx="169333" cy="180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xão reta 22"/>
          <p:cNvCxnSpPr/>
          <p:nvPr/>
        </p:nvCxnSpPr>
        <p:spPr>
          <a:xfrm flipV="1">
            <a:off x="3752530" y="5040138"/>
            <a:ext cx="169333" cy="180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xão reta 23"/>
          <p:cNvCxnSpPr/>
          <p:nvPr/>
        </p:nvCxnSpPr>
        <p:spPr>
          <a:xfrm>
            <a:off x="4096456" y="5070429"/>
            <a:ext cx="169333" cy="180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xão reta 24"/>
          <p:cNvCxnSpPr/>
          <p:nvPr/>
        </p:nvCxnSpPr>
        <p:spPr>
          <a:xfrm flipV="1">
            <a:off x="4096456" y="5070429"/>
            <a:ext cx="169333" cy="180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xão reta 25"/>
          <p:cNvCxnSpPr/>
          <p:nvPr/>
        </p:nvCxnSpPr>
        <p:spPr>
          <a:xfrm>
            <a:off x="3994467" y="5367834"/>
            <a:ext cx="169333" cy="180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xão reta 26"/>
          <p:cNvCxnSpPr/>
          <p:nvPr/>
        </p:nvCxnSpPr>
        <p:spPr>
          <a:xfrm flipV="1">
            <a:off x="3994467" y="5367834"/>
            <a:ext cx="169333" cy="180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093911"/>
              </p:ext>
            </p:extLst>
          </p:nvPr>
        </p:nvGraphicFramePr>
        <p:xfrm>
          <a:off x="6489703" y="3212343"/>
          <a:ext cx="1501422" cy="292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0474"/>
                <a:gridCol w="500474"/>
                <a:gridCol w="500474"/>
              </a:tblGrid>
              <a:tr h="329446"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R</a:t>
                      </a:r>
                      <a:endParaRPr lang="pt-P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G</a:t>
                      </a:r>
                      <a:endParaRPr lang="pt-P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B</a:t>
                      </a:r>
                      <a:endParaRPr lang="pt-P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9446"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R</a:t>
                      </a:r>
                      <a:endParaRPr lang="pt-P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G</a:t>
                      </a:r>
                      <a:endParaRPr lang="pt-P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B</a:t>
                      </a:r>
                      <a:endParaRPr lang="pt-P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9446"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R</a:t>
                      </a:r>
                      <a:endParaRPr lang="pt-P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G</a:t>
                      </a:r>
                      <a:endParaRPr lang="pt-P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B</a:t>
                      </a:r>
                      <a:endParaRPr lang="pt-P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9446"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R</a:t>
                      </a:r>
                      <a:endParaRPr lang="pt-P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G</a:t>
                      </a:r>
                      <a:endParaRPr lang="pt-P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B</a:t>
                      </a:r>
                      <a:endParaRPr lang="pt-P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9446"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R</a:t>
                      </a:r>
                      <a:endParaRPr lang="pt-P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G</a:t>
                      </a:r>
                      <a:endParaRPr lang="pt-P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B</a:t>
                      </a:r>
                      <a:endParaRPr lang="pt-P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9446"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R</a:t>
                      </a:r>
                      <a:endParaRPr lang="pt-P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G</a:t>
                      </a:r>
                      <a:endParaRPr lang="pt-P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B</a:t>
                      </a:r>
                      <a:endParaRPr lang="pt-P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9446"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R</a:t>
                      </a:r>
                      <a:endParaRPr lang="pt-P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G</a:t>
                      </a:r>
                      <a:endParaRPr lang="pt-P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B</a:t>
                      </a:r>
                      <a:endParaRPr lang="pt-P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9446"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R</a:t>
                      </a:r>
                      <a:endParaRPr lang="pt-P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G</a:t>
                      </a:r>
                      <a:endParaRPr lang="pt-P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B</a:t>
                      </a:r>
                      <a:endParaRPr lang="pt-P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30" name="Conexão reta 29"/>
          <p:cNvCxnSpPr/>
          <p:nvPr/>
        </p:nvCxnSpPr>
        <p:spPr>
          <a:xfrm>
            <a:off x="7990696" y="3211055"/>
            <a:ext cx="1717043" cy="11286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xão reta 30"/>
          <p:cNvCxnSpPr/>
          <p:nvPr/>
        </p:nvCxnSpPr>
        <p:spPr>
          <a:xfrm flipV="1">
            <a:off x="7997640" y="4675383"/>
            <a:ext cx="1710099" cy="14637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Tabela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767066"/>
              </p:ext>
            </p:extLst>
          </p:nvPr>
        </p:nvGraphicFramePr>
        <p:xfrm>
          <a:off x="9707739" y="4342766"/>
          <a:ext cx="150142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0474"/>
                <a:gridCol w="500474"/>
                <a:gridCol w="500474"/>
              </a:tblGrid>
              <a:tr h="329446"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R</a:t>
                      </a:r>
                      <a:endParaRPr lang="pt-P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G</a:t>
                      </a:r>
                      <a:endParaRPr lang="pt-P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smtClean="0"/>
                        <a:t>B</a:t>
                      </a:r>
                      <a:endParaRPr lang="pt-P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8" name="CaixaDeTexto 37"/>
          <p:cNvSpPr txBox="1"/>
          <p:nvPr/>
        </p:nvSpPr>
        <p:spPr>
          <a:xfrm>
            <a:off x="9707739" y="3978487"/>
            <a:ext cx="1496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 smtClean="0"/>
              <a:t>MEAN</a:t>
            </a:r>
            <a:endParaRPr lang="pt-PT" dirty="0"/>
          </a:p>
        </p:txBody>
      </p:sp>
      <p:sp>
        <p:nvSpPr>
          <p:cNvPr id="29" name="28 Flecha derecha"/>
          <p:cNvSpPr/>
          <p:nvPr/>
        </p:nvSpPr>
        <p:spPr>
          <a:xfrm>
            <a:off x="5586638" y="4378510"/>
            <a:ext cx="651789" cy="517303"/>
          </a:xfrm>
          <a:prstGeom prst="rightArrow">
            <a:avLst/>
          </a:prstGeom>
          <a:solidFill>
            <a:srgbClr val="FBABAB"/>
          </a:solidFill>
          <a:ln>
            <a:solidFill>
              <a:srgbClr val="FF97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1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Feature extraction: Gradients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838200" y="1339516"/>
            <a:ext cx="10515600" cy="32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/>
          <p:cNvSpPr txBox="1"/>
          <p:nvPr/>
        </p:nvSpPr>
        <p:spPr>
          <a:xfrm>
            <a:off x="1005840" y="1755648"/>
            <a:ext cx="632634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800" dirty="0">
                <a:latin typeface="Segoe UI Light" panose="020B0502040204020203" pitchFamily="34" charset="0"/>
                <a:ea typeface="PMingLiU" panose="02020500000000000000" pitchFamily="18" charset="-120"/>
                <a:cs typeface="Segoe UI Light" panose="020B0502040204020203" pitchFamily="34" charset="0"/>
              </a:rPr>
              <a:t>Color </a:t>
            </a:r>
            <a:r>
              <a:rPr lang="pt-PT" sz="2800" dirty="0" err="1">
                <a:latin typeface="Segoe UI Light" panose="020B0502040204020203" pitchFamily="34" charset="0"/>
                <a:ea typeface="PMingLiU" panose="02020500000000000000" pitchFamily="18" charset="-120"/>
                <a:cs typeface="Segoe UI Light" panose="020B0502040204020203" pitchFamily="34" charset="0"/>
              </a:rPr>
              <a:t>Gradient</a:t>
            </a:r>
            <a:r>
              <a:rPr lang="pt-PT" sz="2800" dirty="0">
                <a:latin typeface="Segoe UI Light" panose="020B0502040204020203" pitchFamily="34" charset="0"/>
                <a:ea typeface="PMingLiU" panose="02020500000000000000" pitchFamily="18" charset="-120"/>
                <a:cs typeface="Segoe UI Light" panose="020B0502040204020203" pitchFamily="34" charset="0"/>
              </a:rPr>
              <a:t> Magnitude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800" dirty="0">
                <a:latin typeface="Segoe UI Light" panose="020B0502040204020203" pitchFamily="34" charset="0"/>
                <a:ea typeface="PMingLiU" panose="02020500000000000000" pitchFamily="18" charset="-120"/>
                <a:cs typeface="Segoe UI Light" panose="020B0502040204020203" pitchFamily="34" charset="0"/>
              </a:rPr>
              <a:t>Color </a:t>
            </a:r>
            <a:r>
              <a:rPr lang="pt-PT" sz="2800" dirty="0" smtClean="0">
                <a:latin typeface="Segoe UI Light" panose="020B0502040204020203" pitchFamily="34" charset="0"/>
                <a:ea typeface="PMingLiU" panose="02020500000000000000" pitchFamily="18" charset="-120"/>
                <a:cs typeface="Segoe UI Light" panose="020B0502040204020203" pitchFamily="34" charset="0"/>
              </a:rPr>
              <a:t>Gradient </a:t>
            </a:r>
            <a:r>
              <a:rPr lang="pt-PT" sz="2800" dirty="0">
                <a:latin typeface="Segoe UI Light" panose="020B0502040204020203" pitchFamily="34" charset="0"/>
                <a:ea typeface="PMingLiU" panose="02020500000000000000" pitchFamily="18" charset="-120"/>
                <a:cs typeface="Segoe UI Light" panose="020B0502040204020203" pitchFamily="34" charset="0"/>
              </a:rPr>
              <a:t>Orientation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800" dirty="0">
              <a:latin typeface="Segoe UI Light" panose="020B0502040204020203" pitchFamily="34" charset="0"/>
              <a:ea typeface="PMingLiU" panose="02020500000000000000" pitchFamily="18" charset="-12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800" dirty="0" err="1">
                <a:latin typeface="Segoe UI Light" panose="020B0502040204020203" pitchFamily="34" charset="0"/>
                <a:ea typeface="PMingLiU" panose="02020500000000000000" pitchFamily="18" charset="-120"/>
                <a:cs typeface="Segoe UI Light" panose="020B0502040204020203" pitchFamily="34" charset="0"/>
              </a:rPr>
              <a:t>Luminosity</a:t>
            </a:r>
            <a:r>
              <a:rPr lang="pt-PT" sz="2800" dirty="0">
                <a:latin typeface="Segoe UI Light" panose="020B0502040204020203" pitchFamily="34" charset="0"/>
                <a:ea typeface="PMingLiU" panose="02020500000000000000" pitchFamily="18" charset="-120"/>
                <a:cs typeface="Segoe UI Light" panose="020B0502040204020203" pitchFamily="34" charset="0"/>
              </a:rPr>
              <a:t> </a:t>
            </a:r>
            <a:r>
              <a:rPr lang="pt-PT" sz="2800" dirty="0" err="1">
                <a:latin typeface="Segoe UI Light" panose="020B0502040204020203" pitchFamily="34" charset="0"/>
                <a:ea typeface="PMingLiU" panose="02020500000000000000" pitchFamily="18" charset="-120"/>
                <a:cs typeface="Segoe UI Light" panose="020B0502040204020203" pitchFamily="34" charset="0"/>
              </a:rPr>
              <a:t>Gradient</a:t>
            </a:r>
            <a:r>
              <a:rPr lang="pt-PT" sz="2800" dirty="0">
                <a:latin typeface="Segoe UI Light" panose="020B0502040204020203" pitchFamily="34" charset="0"/>
                <a:ea typeface="PMingLiU" panose="02020500000000000000" pitchFamily="18" charset="-120"/>
                <a:cs typeface="Segoe UI Light" panose="020B0502040204020203" pitchFamily="34" charset="0"/>
              </a:rPr>
              <a:t> Magnitude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800" dirty="0" err="1">
                <a:latin typeface="Segoe UI Light" panose="020B0502040204020203" pitchFamily="34" charset="0"/>
                <a:ea typeface="PMingLiU" panose="02020500000000000000" pitchFamily="18" charset="-120"/>
                <a:cs typeface="Segoe UI Light" panose="020B0502040204020203" pitchFamily="34" charset="0"/>
              </a:rPr>
              <a:t>Luminosity</a:t>
            </a:r>
            <a:r>
              <a:rPr lang="pt-PT" sz="2800" dirty="0">
                <a:latin typeface="Segoe UI Light" panose="020B0502040204020203" pitchFamily="34" charset="0"/>
                <a:ea typeface="PMingLiU" panose="02020500000000000000" pitchFamily="18" charset="-120"/>
                <a:cs typeface="Segoe UI Light" panose="020B0502040204020203" pitchFamily="34" charset="0"/>
              </a:rPr>
              <a:t> </a:t>
            </a:r>
            <a:r>
              <a:rPr lang="pt-PT" sz="2800" dirty="0" err="1">
                <a:latin typeface="Segoe UI Light" panose="020B0502040204020203" pitchFamily="34" charset="0"/>
                <a:ea typeface="PMingLiU" panose="02020500000000000000" pitchFamily="18" charset="-120"/>
                <a:cs typeface="Segoe UI Light" panose="020B0502040204020203" pitchFamily="34" charset="0"/>
              </a:rPr>
              <a:t>Gradient</a:t>
            </a:r>
            <a:r>
              <a:rPr lang="pt-PT" sz="2800" dirty="0">
                <a:latin typeface="Segoe UI Light" panose="020B0502040204020203" pitchFamily="34" charset="0"/>
                <a:ea typeface="PMingLiU" panose="02020500000000000000" pitchFamily="18" charset="-120"/>
                <a:cs typeface="Segoe UI Light" panose="020B0502040204020203" pitchFamily="34" charset="0"/>
              </a:rPr>
              <a:t> </a:t>
            </a:r>
            <a:r>
              <a:rPr lang="pt-PT" sz="2800" dirty="0" err="1">
                <a:latin typeface="Segoe UI Light" panose="020B0502040204020203" pitchFamily="34" charset="0"/>
                <a:ea typeface="PMingLiU" panose="02020500000000000000" pitchFamily="18" charset="-120"/>
                <a:cs typeface="Segoe UI Light" panose="020B0502040204020203" pitchFamily="34" charset="0"/>
              </a:rPr>
              <a:t>Orientation</a:t>
            </a:r>
            <a:r>
              <a:rPr lang="pt-PT" sz="2800" dirty="0">
                <a:latin typeface="Segoe UI Light" panose="020B0502040204020203" pitchFamily="34" charset="0"/>
                <a:ea typeface="PMingLiU" panose="02020500000000000000" pitchFamily="18" charset="-120"/>
                <a:cs typeface="Segoe UI Light" panose="020B0502040204020203" pitchFamily="34" charset="0"/>
              </a:rPr>
              <a:t> </a:t>
            </a:r>
          </a:p>
        </p:txBody>
      </p:sp>
      <p:cxnSp>
        <p:nvCxnSpPr>
          <p:cNvPr id="6" name="Conexão reta 5"/>
          <p:cNvCxnSpPr/>
          <p:nvPr/>
        </p:nvCxnSpPr>
        <p:spPr>
          <a:xfrm>
            <a:off x="8986068" y="1748028"/>
            <a:ext cx="1524" cy="2155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xão reta 6"/>
          <p:cNvCxnSpPr/>
          <p:nvPr/>
        </p:nvCxnSpPr>
        <p:spPr>
          <a:xfrm flipH="1">
            <a:off x="9931710" y="1755648"/>
            <a:ext cx="3810" cy="21553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xão reta 7"/>
          <p:cNvCxnSpPr/>
          <p:nvPr/>
        </p:nvCxnSpPr>
        <p:spPr>
          <a:xfrm flipH="1">
            <a:off x="8027274" y="2512004"/>
            <a:ext cx="2916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xão reta 15"/>
          <p:cNvCxnSpPr/>
          <p:nvPr/>
        </p:nvCxnSpPr>
        <p:spPr>
          <a:xfrm flipH="1">
            <a:off x="8041188" y="3103316"/>
            <a:ext cx="2916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/>
          <p:cNvSpPr txBox="1"/>
          <p:nvPr/>
        </p:nvSpPr>
        <p:spPr>
          <a:xfrm>
            <a:off x="8998260" y="2058591"/>
            <a:ext cx="92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 err="1" smtClean="0"/>
              <a:t>North</a:t>
            </a:r>
            <a:endParaRPr lang="pt-PT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8976924" y="3201804"/>
            <a:ext cx="961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 err="1" smtClean="0"/>
              <a:t>South</a:t>
            </a:r>
            <a:endParaRPr lang="pt-PT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8088432" y="2595336"/>
            <a:ext cx="85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 smtClean="0"/>
              <a:t>West</a:t>
            </a:r>
            <a:endParaRPr lang="pt-PT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10083348" y="2605337"/>
            <a:ext cx="69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 err="1" smtClean="0"/>
              <a:t>East</a:t>
            </a:r>
            <a:endParaRPr lang="pt-PT" dirty="0"/>
          </a:p>
        </p:txBody>
      </p:sp>
      <p:sp>
        <p:nvSpPr>
          <p:cNvPr id="22" name="CaixaDeTexto 21"/>
          <p:cNvSpPr txBox="1"/>
          <p:nvPr/>
        </p:nvSpPr>
        <p:spPr>
          <a:xfrm>
            <a:off x="9030264" y="2610493"/>
            <a:ext cx="88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 smtClean="0"/>
              <a:t>PIXEL</a:t>
            </a:r>
            <a:endParaRPr lang="pt-P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/>
              <p:cNvSpPr txBox="1"/>
              <p:nvPr/>
            </p:nvSpPr>
            <p:spPr>
              <a:xfrm>
                <a:off x="8421842" y="4272105"/>
                <a:ext cx="204132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𝑁𝑜𝑟𝑡h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𝑆𝑜𝑢𝑡h</m:t>
                      </m:r>
                    </m:oMath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𝑊𝑒𝑠𝑡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𝐸𝑎𝑠𝑡</m:t>
                      </m:r>
                    </m:oMath>
                  </m:oMathPara>
                </a14:m>
                <a:endParaRPr lang="pt-PT" dirty="0"/>
              </a:p>
            </p:txBody>
          </p:sp>
        </mc:Choice>
        <mc:Fallback xmlns="">
          <p:sp>
            <p:nvSpPr>
              <p:cNvPr id="28" name="CaixaDe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1842" y="4272105"/>
                <a:ext cx="2041328" cy="553998"/>
              </a:xfrm>
              <a:prstGeom prst="rect">
                <a:avLst/>
              </a:prstGeom>
              <a:blipFill rotWithShape="1">
                <a:blip r:embed="rId2"/>
                <a:stretch>
                  <a:fillRect l="-2395" r="-2695" b="-219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Conexão reta 29"/>
          <p:cNvCxnSpPr/>
          <p:nvPr/>
        </p:nvCxnSpPr>
        <p:spPr>
          <a:xfrm>
            <a:off x="5246737" y="5579308"/>
            <a:ext cx="23029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xão reta 30"/>
          <p:cNvCxnSpPr/>
          <p:nvPr/>
        </p:nvCxnSpPr>
        <p:spPr>
          <a:xfrm>
            <a:off x="7549671" y="4851985"/>
            <a:ext cx="0" cy="7273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xão reta 32"/>
          <p:cNvCxnSpPr/>
          <p:nvPr/>
        </p:nvCxnSpPr>
        <p:spPr>
          <a:xfrm flipV="1">
            <a:off x="5246737" y="4851985"/>
            <a:ext cx="2302934" cy="727323"/>
          </a:xfrm>
          <a:prstGeom prst="line">
            <a:avLst/>
          </a:prstGeom>
          <a:ln w="793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ixaDeTexto 34"/>
              <p:cNvSpPr txBox="1"/>
              <p:nvPr/>
            </p:nvSpPr>
            <p:spPr>
              <a:xfrm>
                <a:off x="7085477" y="5579308"/>
                <a:ext cx="183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PT" dirty="0"/>
              </a:p>
            </p:txBody>
          </p:sp>
        </mc:Choice>
        <mc:Fallback xmlns="">
          <p:sp>
            <p:nvSpPr>
              <p:cNvPr id="35" name="CaixaDeTexto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5477" y="5579308"/>
                <a:ext cx="183319" cy="276999"/>
              </a:xfrm>
              <a:prstGeom prst="rect">
                <a:avLst/>
              </a:prstGeom>
              <a:blipFill rotWithShape="1">
                <a:blip r:embed="rId3"/>
                <a:stretch>
                  <a:fillRect l="-16667" r="-16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ixaDeTexto 35"/>
              <p:cNvSpPr txBox="1"/>
              <p:nvPr/>
            </p:nvSpPr>
            <p:spPr>
              <a:xfrm>
                <a:off x="7589752" y="5077146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PT" dirty="0"/>
              </a:p>
            </p:txBody>
          </p:sp>
        </mc:Choice>
        <mc:Fallback xmlns="">
          <p:sp>
            <p:nvSpPr>
              <p:cNvPr id="36" name="CaixaDeTexto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752" y="5077146"/>
                <a:ext cx="186718" cy="276999"/>
              </a:xfrm>
              <a:prstGeom prst="rect">
                <a:avLst/>
              </a:prstGeom>
              <a:blipFill rotWithShape="1">
                <a:blip r:embed="rId4"/>
                <a:stretch>
                  <a:fillRect l="-29032" r="-29032" b="-2444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Forma livre 37"/>
          <p:cNvSpPr/>
          <p:nvPr/>
        </p:nvSpPr>
        <p:spPr>
          <a:xfrm>
            <a:off x="5935357" y="5364819"/>
            <a:ext cx="208004" cy="214489"/>
          </a:xfrm>
          <a:custGeom>
            <a:avLst/>
            <a:gdLst>
              <a:gd name="connsiteX0" fmla="*/ 0 w 208004"/>
              <a:gd name="connsiteY0" fmla="*/ 0 h 214489"/>
              <a:gd name="connsiteX1" fmla="*/ 203200 w 208004"/>
              <a:gd name="connsiteY1" fmla="*/ 79022 h 214489"/>
              <a:gd name="connsiteX2" fmla="*/ 124178 w 208004"/>
              <a:gd name="connsiteY2" fmla="*/ 214489 h 21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004" h="214489">
                <a:moveTo>
                  <a:pt x="0" y="0"/>
                </a:moveTo>
                <a:cubicBezTo>
                  <a:pt x="91252" y="21637"/>
                  <a:pt x="182504" y="43274"/>
                  <a:pt x="203200" y="79022"/>
                </a:cubicBezTo>
                <a:cubicBezTo>
                  <a:pt x="223896" y="114770"/>
                  <a:pt x="174037" y="164629"/>
                  <a:pt x="124178" y="214489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ixaDeTexto 39"/>
              <p:cNvSpPr txBox="1"/>
              <p:nvPr/>
            </p:nvSpPr>
            <p:spPr>
              <a:xfrm>
                <a:off x="6269983" y="5302309"/>
                <a:ext cx="230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pt-PT" dirty="0"/>
              </a:p>
            </p:txBody>
          </p:sp>
        </mc:Choice>
        <mc:Fallback xmlns="">
          <p:sp>
            <p:nvSpPr>
              <p:cNvPr id="40" name="CaixaDeTexto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983" y="5302309"/>
                <a:ext cx="230832" cy="276999"/>
              </a:xfrm>
              <a:prstGeom prst="rect">
                <a:avLst/>
              </a:prstGeom>
              <a:blipFill rotWithShape="1">
                <a:blip r:embed="rId5"/>
                <a:stretch>
                  <a:fillRect l="-2703" r="-29730" b="-6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exão reta unidirecional 41"/>
          <p:cNvCxnSpPr/>
          <p:nvPr/>
        </p:nvCxnSpPr>
        <p:spPr>
          <a:xfrm flipH="1">
            <a:off x="4591983" y="4942296"/>
            <a:ext cx="2585153" cy="48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tângulo 42"/>
          <p:cNvSpPr/>
          <p:nvPr/>
        </p:nvSpPr>
        <p:spPr>
          <a:xfrm>
            <a:off x="3288013" y="4757630"/>
            <a:ext cx="1212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/>
              <a:t>Magnitude</a:t>
            </a:r>
          </a:p>
        </p:txBody>
      </p:sp>
      <p:sp>
        <p:nvSpPr>
          <p:cNvPr id="44" name="Oval 43"/>
          <p:cNvSpPr/>
          <p:nvPr/>
        </p:nvSpPr>
        <p:spPr>
          <a:xfrm>
            <a:off x="6247405" y="5291020"/>
            <a:ext cx="305117" cy="276999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45" name="Conexão reta unidirecional 44"/>
          <p:cNvCxnSpPr/>
          <p:nvPr/>
        </p:nvCxnSpPr>
        <p:spPr>
          <a:xfrm flipH="1">
            <a:off x="4591983" y="5985708"/>
            <a:ext cx="18062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xão reta 48"/>
          <p:cNvCxnSpPr>
            <a:endCxn id="44" idx="4"/>
          </p:cNvCxnSpPr>
          <p:nvPr/>
        </p:nvCxnSpPr>
        <p:spPr>
          <a:xfrm flipV="1">
            <a:off x="6398204" y="5568019"/>
            <a:ext cx="1760" cy="4176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ângulo 50"/>
          <p:cNvSpPr/>
          <p:nvPr/>
        </p:nvSpPr>
        <p:spPr>
          <a:xfrm>
            <a:off x="3266225" y="5776863"/>
            <a:ext cx="1261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 err="1" smtClean="0"/>
              <a:t>Orientation</a:t>
            </a:r>
            <a:endParaRPr lang="pt-PT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C34BB-CFE7-40F3-BE7C-39DB5C36524C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304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Feature extraction: Number of pixels regions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838200" y="1339516"/>
            <a:ext cx="10515600" cy="32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293863"/>
              </p:ext>
            </p:extLst>
          </p:nvPr>
        </p:nvGraphicFramePr>
        <p:xfrm>
          <a:off x="4122125" y="1837091"/>
          <a:ext cx="2920287" cy="175598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973429"/>
                <a:gridCol w="973429"/>
                <a:gridCol w="973429"/>
              </a:tblGrid>
              <a:tr h="577310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13</a:t>
                      </a:r>
                      <a:endParaRPr lang="es-ES" sz="24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13</a:t>
                      </a:r>
                      <a:endParaRPr lang="es-ES" sz="24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13</a:t>
                      </a:r>
                      <a:endParaRPr lang="es-ES" sz="24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0136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13</a:t>
                      </a:r>
                      <a:endParaRPr lang="es-ES" sz="24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2400" b="1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15</a:t>
                      </a:r>
                      <a:endParaRPr lang="es-ES" sz="24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77310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14</a:t>
                      </a:r>
                      <a:endParaRPr lang="es-ES" sz="24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14</a:t>
                      </a:r>
                      <a:endParaRPr lang="es-ES" sz="24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15</a:t>
                      </a:r>
                      <a:endParaRPr lang="es-ES" sz="24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3" name="22 Elipse"/>
          <p:cNvSpPr/>
          <p:nvPr/>
        </p:nvSpPr>
        <p:spPr>
          <a:xfrm>
            <a:off x="5302655" y="2497879"/>
            <a:ext cx="533113" cy="433848"/>
          </a:xfrm>
          <a:prstGeom prst="ellipse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6" name="25 Conector recto de flecha"/>
          <p:cNvCxnSpPr>
            <a:stCxn id="23" idx="0"/>
          </p:cNvCxnSpPr>
          <p:nvPr/>
        </p:nvCxnSpPr>
        <p:spPr>
          <a:xfrm>
            <a:off x="5569212" y="2497879"/>
            <a:ext cx="2198624" cy="0"/>
          </a:xfrm>
          <a:prstGeom prst="straightConnector1">
            <a:avLst/>
          </a:prstGeom>
          <a:ln w="1905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26 CuadroTexto"/>
          <p:cNvSpPr txBox="1"/>
          <p:nvPr/>
        </p:nvSpPr>
        <p:spPr>
          <a:xfrm>
            <a:off x="7754696" y="2174713"/>
            <a:ext cx="1738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Pixel </a:t>
            </a:r>
          </a:p>
          <a:p>
            <a:r>
              <a:rPr lang="es-ES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‘</a:t>
            </a:r>
            <a:r>
              <a:rPr lang="en-GB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without</a:t>
            </a:r>
            <a:r>
              <a:rPr lang="es-ES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region’</a:t>
            </a:r>
            <a:endParaRPr lang="es-E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1" name="80 Cerrar llave"/>
          <p:cNvSpPr/>
          <p:nvPr/>
        </p:nvSpPr>
        <p:spPr>
          <a:xfrm>
            <a:off x="7160949" y="1837090"/>
            <a:ext cx="485422" cy="1772356"/>
          </a:xfrm>
          <a:prstGeom prst="rightBrace">
            <a:avLst/>
          </a:prstGeom>
          <a:noFill/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>
              <a:ln w="19050">
                <a:solidFill>
                  <a:schemeClr val="accent5"/>
                </a:solidFill>
              </a:ln>
              <a:solidFill>
                <a:schemeClr val="accent5"/>
              </a:solidFill>
            </a:endParaRPr>
          </a:p>
        </p:txBody>
      </p:sp>
      <p:sp>
        <p:nvSpPr>
          <p:cNvPr id="82" name="81 CuadroTexto"/>
          <p:cNvSpPr txBox="1"/>
          <p:nvPr/>
        </p:nvSpPr>
        <p:spPr>
          <a:xfrm>
            <a:off x="7846858" y="2530137"/>
            <a:ext cx="1738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Region </a:t>
            </a:r>
            <a:r>
              <a:rPr lang="es-ES" b="1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ID’s</a:t>
            </a:r>
            <a:r>
              <a:rPr lang="es-ES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es-E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4" name="83 CuadroTexto"/>
          <p:cNvSpPr txBox="1"/>
          <p:nvPr/>
        </p:nvSpPr>
        <p:spPr>
          <a:xfrm>
            <a:off x="5302654" y="2473692"/>
            <a:ext cx="533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  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0</a:t>
            </a:r>
            <a:endParaRPr lang="es-E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6" name="95 Rectángulo"/>
          <p:cNvSpPr/>
          <p:nvPr/>
        </p:nvSpPr>
        <p:spPr>
          <a:xfrm>
            <a:off x="4120444" y="1837090"/>
            <a:ext cx="2923823" cy="1772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7" name="96 Rectángulo"/>
          <p:cNvSpPr/>
          <p:nvPr/>
        </p:nvSpPr>
        <p:spPr>
          <a:xfrm>
            <a:off x="6242754" y="1952978"/>
            <a:ext cx="620889" cy="36124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98" name="97 Rectángulo"/>
          <p:cNvSpPr/>
          <p:nvPr/>
        </p:nvSpPr>
        <p:spPr>
          <a:xfrm>
            <a:off x="4306709" y="1936045"/>
            <a:ext cx="620889" cy="36124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C000"/>
              </a:solidFill>
            </a:endParaRPr>
          </a:p>
        </p:txBody>
      </p:sp>
      <p:sp>
        <p:nvSpPr>
          <p:cNvPr id="99" name="98 Rectángulo"/>
          <p:cNvSpPr/>
          <p:nvPr/>
        </p:nvSpPr>
        <p:spPr>
          <a:xfrm>
            <a:off x="4306709" y="2530137"/>
            <a:ext cx="620889" cy="36124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C000"/>
              </a:solidFill>
            </a:endParaRPr>
          </a:p>
        </p:txBody>
      </p:sp>
      <p:sp>
        <p:nvSpPr>
          <p:cNvPr id="100" name="99 Rectángulo"/>
          <p:cNvSpPr/>
          <p:nvPr/>
        </p:nvSpPr>
        <p:spPr>
          <a:xfrm>
            <a:off x="4306709" y="3138310"/>
            <a:ext cx="620889" cy="3612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1" name="100 Rectángulo"/>
          <p:cNvSpPr/>
          <p:nvPr/>
        </p:nvSpPr>
        <p:spPr>
          <a:xfrm>
            <a:off x="6242754" y="2530137"/>
            <a:ext cx="620889" cy="361244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2" name="101 Rectángulo"/>
          <p:cNvSpPr/>
          <p:nvPr/>
        </p:nvSpPr>
        <p:spPr>
          <a:xfrm>
            <a:off x="6242754" y="3138556"/>
            <a:ext cx="620889" cy="361244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3" name="102 Rectángulo"/>
          <p:cNvSpPr/>
          <p:nvPr/>
        </p:nvSpPr>
        <p:spPr>
          <a:xfrm>
            <a:off x="5271910" y="3138556"/>
            <a:ext cx="620889" cy="3612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4" name="103 Rectángulo"/>
          <p:cNvSpPr/>
          <p:nvPr/>
        </p:nvSpPr>
        <p:spPr>
          <a:xfrm>
            <a:off x="5271910" y="1936045"/>
            <a:ext cx="620889" cy="36124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C000"/>
              </a:solidFill>
            </a:endParaRPr>
          </a:p>
        </p:txBody>
      </p:sp>
      <p:sp>
        <p:nvSpPr>
          <p:cNvPr id="105" name="104 CuadroTexto"/>
          <p:cNvSpPr txBox="1"/>
          <p:nvPr/>
        </p:nvSpPr>
        <p:spPr>
          <a:xfrm>
            <a:off x="7403660" y="2104359"/>
            <a:ext cx="3219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4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pixels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region ID 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pixels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region ID 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2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pixels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region ID 15</a:t>
            </a:r>
            <a:endParaRPr lang="es-E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6" name="105 CuadroTexto"/>
          <p:cNvSpPr txBox="1"/>
          <p:nvPr/>
        </p:nvSpPr>
        <p:spPr>
          <a:xfrm>
            <a:off x="5362606" y="2112444"/>
            <a:ext cx="5975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 </a:t>
            </a:r>
            <a:r>
              <a:rPr lang="es-ES" sz="24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13</a:t>
            </a:r>
            <a:endParaRPr lang="es-ES" sz="24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23 Rectángulo"/>
          <p:cNvSpPr/>
          <p:nvPr/>
        </p:nvSpPr>
        <p:spPr>
          <a:xfrm>
            <a:off x="5277167" y="2530972"/>
            <a:ext cx="620889" cy="36124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1072392" y="3980067"/>
            <a:ext cx="5350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Segmented</a:t>
            </a:r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regions</a:t>
            </a:r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from</a:t>
            </a:r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watershed</a:t>
            </a:r>
            <a:endParaRPr lang="es-E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1066798" y="4526841"/>
            <a:ext cx="84102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All</a:t>
            </a:r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pixels</a:t>
            </a:r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with</a:t>
            </a:r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same</a:t>
            </a:r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ID </a:t>
            </a:r>
            <a:r>
              <a:rPr lang="es-E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belong</a:t>
            </a:r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to </a:t>
            </a:r>
            <a:r>
              <a:rPr lang="es-E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same</a:t>
            </a:r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region</a:t>
            </a:r>
            <a:endParaRPr lang="es-E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ES" dirty="0"/>
          </a:p>
        </p:txBody>
      </p:sp>
      <p:sp>
        <p:nvSpPr>
          <p:cNvPr id="10" name="9 CuadroTexto"/>
          <p:cNvSpPr txBox="1"/>
          <p:nvPr/>
        </p:nvSpPr>
        <p:spPr>
          <a:xfrm>
            <a:off x="1072401" y="5926669"/>
            <a:ext cx="66152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Why</a:t>
            </a:r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? – Flat </a:t>
            </a:r>
            <a:r>
              <a:rPr lang="es-E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areas</a:t>
            </a:r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= </a:t>
            </a:r>
            <a:r>
              <a:rPr lang="es-E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bigger</a:t>
            </a:r>
            <a:r>
              <a:rPr lang="es-E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regions</a:t>
            </a:r>
            <a:endParaRPr lang="es-E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ES" dirty="0"/>
          </a:p>
        </p:txBody>
      </p:sp>
      <p:sp>
        <p:nvSpPr>
          <p:cNvPr id="11" name="10 CuadroTexto"/>
          <p:cNvSpPr txBox="1"/>
          <p:nvPr/>
        </p:nvSpPr>
        <p:spPr>
          <a:xfrm>
            <a:off x="1083656" y="4964801"/>
            <a:ext cx="8308674" cy="46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Pixels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with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region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0 are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grouped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in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other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regions</a:t>
            </a:r>
            <a:endParaRPr lang="es-E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7406207" y="2458917"/>
            <a:ext cx="4245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Pixel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belongs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to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region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ID 13</a:t>
            </a:r>
            <a:endParaRPr lang="es-E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30 CuadroTexto"/>
          <p:cNvSpPr txBox="1"/>
          <p:nvPr/>
        </p:nvSpPr>
        <p:spPr>
          <a:xfrm>
            <a:off x="1078010" y="5376848"/>
            <a:ext cx="8308674" cy="46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In case of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tie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is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grouped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randomly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between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its</a:t>
            </a:r>
            <a:r>
              <a:rPr lang="es-ES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neighbors</a:t>
            </a:r>
            <a:endParaRPr lang="es-E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03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7" grpId="0"/>
      <p:bldP spid="27" grpId="1"/>
      <p:bldP spid="81" grpId="0" animBg="1"/>
      <p:bldP spid="82" grpId="0"/>
      <p:bldP spid="84" grpId="0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5" grpId="0"/>
      <p:bldP spid="105" grpId="1"/>
      <p:bldP spid="106" grpId="0"/>
      <p:bldP spid="24" grpId="0" animBg="1"/>
      <p:bldP spid="10" grpId="0"/>
      <p:bldP spid="11" grpId="0"/>
      <p:bldP spid="12" grpId="0"/>
      <p:bldP spid="3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TC103457515[[fn=View]]</Template>
  <TotalTime>5027</TotalTime>
  <Words>859</Words>
  <Application>Microsoft Office PowerPoint</Application>
  <PresentationFormat>Personalizado</PresentationFormat>
  <Paragraphs>220</Paragraphs>
  <Slides>21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2" baseType="lpstr">
      <vt:lpstr>Office Theme</vt:lpstr>
      <vt:lpstr>Automatic image annotations</vt:lpstr>
      <vt:lpstr>Overview</vt:lpstr>
      <vt:lpstr>General pipeline</vt:lpstr>
      <vt:lpstr>Watershed</vt:lpstr>
      <vt:lpstr>Watershed</vt:lpstr>
      <vt:lpstr>Watershed</vt:lpstr>
      <vt:lpstr>Feature extraction: Colour</vt:lpstr>
      <vt:lpstr>Feature extraction: Gradients</vt:lpstr>
      <vt:lpstr>Feature extraction: Number of pixels regions</vt:lpstr>
      <vt:lpstr>Feature extraction: Positions of regions</vt:lpstr>
      <vt:lpstr>Feature extraction: Texture</vt:lpstr>
      <vt:lpstr>Classification</vt:lpstr>
      <vt:lpstr>Classification: Performance metrics</vt:lpstr>
      <vt:lpstr>Classification: Train and validation</vt:lpstr>
      <vt:lpstr>Classification: Test</vt:lpstr>
      <vt:lpstr>Results: Expectations</vt:lpstr>
      <vt:lpstr>Results</vt:lpstr>
      <vt:lpstr>Further analysis</vt:lpstr>
      <vt:lpstr>Further analysis</vt:lpstr>
      <vt:lpstr>Conclusions</vt:lpstr>
      <vt:lpstr>Presentación de PowerPoint</vt:lpstr>
    </vt:vector>
  </TitlesOfParts>
  <Company>Microsoft Research LTD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Ziria</dc:title>
  <dc:creator>Cristina Luengo Agulló</dc:creator>
  <cp:lastModifiedBy>Centor</cp:lastModifiedBy>
  <cp:revision>956</cp:revision>
  <dcterms:created xsi:type="dcterms:W3CDTF">2014-07-15T12:52:18Z</dcterms:created>
  <dcterms:modified xsi:type="dcterms:W3CDTF">2014-12-17T08:28:39Z</dcterms:modified>
</cp:coreProperties>
</file>